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Int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Inter-regular.fntdata"/><Relationship Id="rId21" Type="http://schemas.openxmlformats.org/officeDocument/2006/relationships/slide" Target="slides/slide15.xml"/><Relationship Id="rId24" Type="http://schemas.openxmlformats.org/officeDocument/2006/relationships/font" Target="fonts/Inter-italic.fntdata"/><Relationship Id="rId23" Type="http://schemas.openxmlformats.org/officeDocument/2006/relationships/font" Target="fonts/Inter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5" Type="http://schemas.openxmlformats.org/officeDocument/2006/relationships/font" Target="fonts/Inter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ea233af979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a233af97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ea233af979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a27059ff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ea27059ff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a27059ff5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a27059ff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a5b1056e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a5b1056e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a5b1056e3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a5b1056e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ma da Webpalestra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64871" y="589928"/>
            <a:ext cx="10058400" cy="145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nte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522071" y="4679284"/>
            <a:ext cx="9144000" cy="419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1439861" y="5778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668963" y="577851"/>
            <a:ext cx="6172200" cy="5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1439862" y="24685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Final">
  <p:cSld name="Slide Final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ctrTitle"/>
          </p:nvPr>
        </p:nvSpPr>
        <p:spPr>
          <a:xfrm>
            <a:off x="1524000" y="5699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1400175" y="550864"/>
            <a:ext cx="10458450" cy="1430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1400175" y="2266950"/>
            <a:ext cx="10458450" cy="4040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371600" y="19589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1365249" y="471488"/>
            <a:ext cx="10515599" cy="138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365249" y="2084388"/>
            <a:ext cx="10515599" cy="4230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1371600" y="196850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2" type="body"/>
          </p:nvPr>
        </p:nvSpPr>
        <p:spPr>
          <a:xfrm>
            <a:off x="6705600" y="196850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1392237" y="474663"/>
            <a:ext cx="10439401" cy="1068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1392237" y="181451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1392238" y="263842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6648450" y="181451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8"/>
          <p:cNvSpPr txBox="1"/>
          <p:nvPr>
            <p:ph idx="4" type="body"/>
          </p:nvPr>
        </p:nvSpPr>
        <p:spPr>
          <a:xfrm>
            <a:off x="6648450" y="263842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>
  <p:cSld name="Somente Títul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1371600" y="2000250"/>
            <a:ext cx="10515600" cy="219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1371600" y="4310063"/>
            <a:ext cx="10515600" cy="219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mente Título">
  <p:cSld name="1_Somente Títul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1371600" y="2000250"/>
            <a:ext cx="5067300" cy="429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6819900" y="2000249"/>
            <a:ext cx="5067300" cy="429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1411287" y="5397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/>
          <p:nvPr>
            <p:ph idx="2" type="pic"/>
          </p:nvPr>
        </p:nvSpPr>
        <p:spPr>
          <a:xfrm>
            <a:off x="5688013" y="539751"/>
            <a:ext cx="6172200" cy="5778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1411288" y="25066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5700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"/>
              <a:buNone/>
              <a:defRPr b="0" i="0" sz="4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4608405"/>
            <a:ext cx="10515600" cy="535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  <a:defRPr b="0" i="0" sz="4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1371600" y="19589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1009650" y="6413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nter"/>
              <a:buNone/>
              <a:defRPr b="0" i="0" sz="4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ctrTitle"/>
          </p:nvPr>
        </p:nvSpPr>
        <p:spPr>
          <a:xfrm>
            <a:off x="1064871" y="589928"/>
            <a:ext cx="10058400" cy="145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Power BI: Usabilidade e Funcionalidades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6"/>
          <p:cNvSpPr txBox="1"/>
          <p:nvPr>
            <p:ph idx="1" type="subTitle"/>
          </p:nvPr>
        </p:nvSpPr>
        <p:spPr>
          <a:xfrm>
            <a:off x="1522095" y="4523740"/>
            <a:ext cx="9144000" cy="575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rPr lang="pt-BR" sz="1300">
                <a:latin typeface="Times New Roman"/>
                <a:ea typeface="Times New Roman"/>
                <a:cs typeface="Times New Roman"/>
                <a:sym typeface="Times New Roman"/>
              </a:rPr>
              <a:t>Breno Lucas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rPr lang="pt-BR" sz="1300">
                <a:latin typeface="Times New Roman"/>
                <a:ea typeface="Times New Roman"/>
                <a:cs typeface="Times New Roman"/>
                <a:sym typeface="Times New Roman"/>
              </a:rPr>
              <a:t>João Marcelo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rPr lang="pt-BR" sz="1300">
                <a:latin typeface="Times New Roman"/>
                <a:ea typeface="Times New Roman"/>
                <a:cs typeface="Times New Roman"/>
                <a:sym typeface="Times New Roman"/>
              </a:rPr>
              <a:t>João Lago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6"/>
          <p:cNvSpPr txBox="1"/>
          <p:nvPr/>
        </p:nvSpPr>
        <p:spPr>
          <a:xfrm>
            <a:off x="6349365" y="4944110"/>
            <a:ext cx="4064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1365249" y="471488"/>
            <a:ext cx="105156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</a:pPr>
            <a:r>
              <a:rPr lang="pt-BR"/>
              <a:t>Aplicação do Power BI no Telessaúde UFMA</a:t>
            </a:r>
            <a:endParaRPr/>
          </a:p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1365249" y="2084388"/>
            <a:ext cx="10515600" cy="42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Criação de dashboards para exploração dos dados do projeto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Acompanhamento da produção diária do núcleo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Acompanhamento das metas gerais do projeto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Construção de relatórios para apresentação externa e interna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Visualização das informações armazenadas no banco de dados de uma aplicação de forma mais simples.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Facilitação da visualização para todos os usuários.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ctrTitle"/>
          </p:nvPr>
        </p:nvSpPr>
        <p:spPr>
          <a:xfrm>
            <a:off x="1400175" y="550864"/>
            <a:ext cx="104586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</a:pPr>
            <a:r>
              <a:t/>
            </a:r>
            <a:endParaRPr/>
          </a:p>
        </p:txBody>
      </p:sp>
      <p:sp>
        <p:nvSpPr>
          <p:cNvPr id="126" name="Google Shape;126;p26"/>
          <p:cNvSpPr txBox="1"/>
          <p:nvPr>
            <p:ph idx="1" type="subTitle"/>
          </p:nvPr>
        </p:nvSpPr>
        <p:spPr>
          <a:xfrm>
            <a:off x="1400175" y="2266950"/>
            <a:ext cx="104586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</a:pPr>
            <a:r>
              <a:t/>
            </a:r>
            <a:endParaRPr/>
          </a:p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1371600" y="2000250"/>
            <a:ext cx="5067300" cy="429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4" name="Google Shape;134;p27"/>
          <p:cNvSpPr txBox="1"/>
          <p:nvPr>
            <p:ph idx="2" type="body"/>
          </p:nvPr>
        </p:nvSpPr>
        <p:spPr>
          <a:xfrm>
            <a:off x="6819900" y="2000249"/>
            <a:ext cx="5067300" cy="429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idx="4294967295" type="subTitle"/>
          </p:nvPr>
        </p:nvSpPr>
        <p:spPr>
          <a:xfrm>
            <a:off x="1400175" y="0"/>
            <a:ext cx="10458600" cy="6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4000"/>
          </a:p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4000"/>
          </a:p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4000"/>
          </a:p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4000"/>
              <a:t>https://www.microsoft.com</a:t>
            </a:r>
            <a:r>
              <a:rPr lang="pt-BR" sz="4000"/>
              <a:t>/pt-br/power-platform/products/power-bi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idx="4294967295" type="subTitle"/>
          </p:nvPr>
        </p:nvSpPr>
        <p:spPr>
          <a:xfrm>
            <a:off x="1400175" y="0"/>
            <a:ext cx="10458600" cy="6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4000"/>
          </a:p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4000"/>
          </a:p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4000"/>
          </a:p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4000"/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ctrTitle"/>
          </p:nvPr>
        </p:nvSpPr>
        <p:spPr>
          <a:xfrm>
            <a:off x="1524000" y="5699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</a:pPr>
            <a:r>
              <a:rPr lang="pt-BR"/>
              <a:t>OBRIGADO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ctrTitle"/>
          </p:nvPr>
        </p:nvSpPr>
        <p:spPr>
          <a:xfrm>
            <a:off x="1400175" y="550864"/>
            <a:ext cx="10458450" cy="1430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</a:pPr>
            <a:r>
              <a:rPr lang="pt-BR"/>
              <a:t>Usabilidade</a:t>
            </a:r>
            <a:endParaRPr/>
          </a:p>
        </p:txBody>
      </p:sp>
      <p:sp>
        <p:nvSpPr>
          <p:cNvPr id="66" name="Google Shape;66;p17"/>
          <p:cNvSpPr txBox="1"/>
          <p:nvPr>
            <p:ph idx="1" type="subTitle"/>
          </p:nvPr>
        </p:nvSpPr>
        <p:spPr>
          <a:xfrm>
            <a:off x="1400175" y="2246875"/>
            <a:ext cx="10458600" cy="4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Criação de visuais interativos( gráficos , tabelas , mapas 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Atende a perguntas de negócio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Praticidade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Transparência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</a:pPr>
            <a:r>
              <a:rPr lang="pt-BR"/>
              <a:t>Modelagem de Dados</a:t>
            </a:r>
            <a:endParaRPr/>
          </a:p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1371600" y="1480726"/>
            <a:ext cx="10515600" cy="4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Etapa de preparação dos dados para montagem de visualizações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Power Query Editor (extração,transformação e limpeza dos dados)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Linguagens DAX e M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Padronização do dados a serem analisados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8449275" y="198325"/>
            <a:ext cx="3466200" cy="57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>
            <p:ph type="title"/>
          </p:nvPr>
        </p:nvSpPr>
        <p:spPr>
          <a:xfrm>
            <a:off x="4675800" y="317975"/>
            <a:ext cx="3837000" cy="57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LINGUAGEM M</a:t>
            </a:r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424" y="935300"/>
            <a:ext cx="9699749" cy="53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5440350" y="215500"/>
            <a:ext cx="1311300" cy="66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DAX</a:t>
            </a:r>
            <a:endParaRPr/>
          </a:p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1371600" y="195897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500" y="1701975"/>
            <a:ext cx="5633750" cy="34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1371600" y="230225"/>
            <a:ext cx="10515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Gateway de Dados</a:t>
            </a:r>
            <a:endParaRPr/>
          </a:p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1371600" y="13198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Gateway de dados local (modo padrão)</a:t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Gateway de dados local (modo pessoal)</a:t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Gateway de dados da rede virtual</a:t>
            </a:r>
            <a:endParaRPr sz="2400"/>
          </a:p>
        </p:txBody>
      </p:sp>
      <p:pic>
        <p:nvPicPr>
          <p:cNvPr id="93" name="Google Shape;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800" y="3292150"/>
            <a:ext cx="6296701" cy="34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1371600" y="469900"/>
            <a:ext cx="10515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RLS: Row Level Security</a:t>
            </a:r>
            <a:endParaRPr/>
          </a:p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1131900" y="170597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Proteção a nível de usuário</a:t>
            </a:r>
            <a:endParaRPr sz="2500"/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Gerência eficiente</a:t>
            </a:r>
            <a:endParaRPr sz="2500"/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/>
              <a:t>Segurança de dados sensíveis</a:t>
            </a:r>
            <a:endParaRPr sz="2500"/>
          </a:p>
        </p:txBody>
      </p:sp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623" y="3317850"/>
            <a:ext cx="6959098" cy="354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1365249" y="471488"/>
            <a:ext cx="10515599" cy="138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</a:pPr>
            <a:r>
              <a:rPr lang="pt-BR"/>
              <a:t>Construção de Dashboards</a:t>
            </a:r>
            <a:endParaRPr/>
          </a:p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1365250" y="1949325"/>
            <a:ext cx="10515600" cy="4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Criar dashboards interativos reunindo informações mais relevantes ao negócio em um mesmo painel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Aplicação de filtros para permitir a exploração dinâmica dos dados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Utilização dos dados para visualização de relatórios em diferentes formatos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/>
              <a:t>Relatórios</a:t>
            </a:r>
            <a:r>
              <a:rPr lang="pt-BR"/>
              <a:t> Paginados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</a:pPr>
            <a:r>
              <a:t/>
            </a:r>
            <a:endParaRPr/>
          </a:p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1371600" y="196850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13" name="Google Shape;113;p24"/>
          <p:cNvSpPr txBox="1"/>
          <p:nvPr>
            <p:ph idx="2" type="body"/>
          </p:nvPr>
        </p:nvSpPr>
        <p:spPr>
          <a:xfrm>
            <a:off x="6705600" y="196850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lide Final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