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  <p:sldMasterId id="2147483662" r:id="rId3"/>
  </p:sldMasterIdLst>
  <p:notesMasterIdLst>
    <p:notesMasterId r:id="rId46"/>
  </p:notesMasterIdLst>
  <p:sldIdLst>
    <p:sldId id="256" r:id="rId4"/>
    <p:sldId id="257" r:id="rId5"/>
    <p:sldId id="271" r:id="rId6"/>
    <p:sldId id="263" r:id="rId7"/>
    <p:sldId id="273" r:id="rId8"/>
    <p:sldId id="272" r:id="rId9"/>
    <p:sldId id="258" r:id="rId10"/>
    <p:sldId id="276" r:id="rId11"/>
    <p:sldId id="259" r:id="rId12"/>
    <p:sldId id="261" r:id="rId13"/>
    <p:sldId id="265" r:id="rId14"/>
    <p:sldId id="262" r:id="rId15"/>
    <p:sldId id="293" r:id="rId16"/>
    <p:sldId id="295" r:id="rId17"/>
    <p:sldId id="294" r:id="rId18"/>
    <p:sldId id="297" r:id="rId19"/>
    <p:sldId id="280" r:id="rId20"/>
    <p:sldId id="283" r:id="rId21"/>
    <p:sldId id="281" r:id="rId22"/>
    <p:sldId id="278" r:id="rId23"/>
    <p:sldId id="282" r:id="rId24"/>
    <p:sldId id="285" r:id="rId25"/>
    <p:sldId id="296" r:id="rId26"/>
    <p:sldId id="306" r:id="rId27"/>
    <p:sldId id="298" r:id="rId28"/>
    <p:sldId id="299" r:id="rId29"/>
    <p:sldId id="301" r:id="rId30"/>
    <p:sldId id="302" r:id="rId31"/>
    <p:sldId id="303" r:id="rId32"/>
    <p:sldId id="304" r:id="rId33"/>
    <p:sldId id="300" r:id="rId34"/>
    <p:sldId id="305" r:id="rId35"/>
    <p:sldId id="279" r:id="rId36"/>
    <p:sldId id="274" r:id="rId37"/>
    <p:sldId id="275" r:id="rId38"/>
    <p:sldId id="266" r:id="rId39"/>
    <p:sldId id="286" r:id="rId40"/>
    <p:sldId id="288" r:id="rId41"/>
    <p:sldId id="287" r:id="rId42"/>
    <p:sldId id="289" r:id="rId43"/>
    <p:sldId id="290" r:id="rId44"/>
    <p:sldId id="270" r:id="rId45"/>
  </p:sldIdLst>
  <p:sldSz cx="12192000" cy="6858000"/>
  <p:notesSz cx="6858000" cy="9144000"/>
  <p:embeddedFontLst>
    <p:embeddedFont>
      <p:font typeface="Inter" panose="020B0604020202020204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5F9C4B-B944-6656-9F1B-65945E738CBB}" v="1350" dt="2024-09-13T04:31:50.696"/>
    <p1510:client id="{30CFEDBC-6191-46F3-95B5-BFFEC3CF3F88}" v="3" dt="2024-09-13T03:31:32.896"/>
    <p1510:client id="{34E65972-19F9-4C80-935B-79C3A8FF7C59}" v="81" dt="2024-09-13T12:20:43.470"/>
    <p1510:client id="{3D8774CD-71D3-4B60-8213-DAE007DA03E6}" v="75" dt="2024-09-13T13:39:10.159"/>
    <p1510:client id="{5B0FFB0F-6501-4CC6-A5BA-F9264B2AF4C5}" v="391" dt="2024-09-12T15:14:45.238"/>
    <p1510:client id="{68AFFA7B-8CE3-44A3-8C5F-AA20D7F79872}" v="17" dt="2024-09-13T03:38:27.746"/>
    <p1510:client id="{6D34AB65-D348-4ACB-A9C8-5E5119ED2A5E}" v="376" dt="2024-09-13T03:29:36.880"/>
    <p1510:client id="{924DDF4C-534B-4AE0-A976-295C87C4D7FB}" v="1734" dt="2024-09-13T13:24:02.489"/>
    <p1510:client id="{CBF2B58D-9B44-A117-776C-776DF87DAAC1}" v="93" dt="2024-09-13T12:23:32.702"/>
    <p1510:client id="{F434AC9C-2759-4A39-956C-2A74F86470AB}" v="31" dt="2024-09-13T13:39:58.1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microsoft.com/office/2015/10/relationships/revisionInfo" Target="revisionInfo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font" Target="fonts/font2.fntdata"/><Relationship Id="rId8" Type="http://schemas.openxmlformats.org/officeDocument/2006/relationships/slide" Target="slides/slide5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ea5b1056e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ea5b1056e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ea233af979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g2ea233af979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ea5b1056e3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ea5b1056e3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72377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64540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39389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46243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ea233af979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g2ea233af979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37455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ea233af979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g2ea233af979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8400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ea233af979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g2ea233af979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7896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ea233af979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g2ea233af979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35719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ea233af979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g2ea233af979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44873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ea233af979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g2ea233af979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31587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ea233af979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g2ea233af979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23910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ea233af979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g2ea233af979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04817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81291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46730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ea233af979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g2ea233af979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11095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3586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0671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978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ea233af979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g2ea233af979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328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ea27059ff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ea27059ff5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ma da Webpalestra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64871" y="589928"/>
            <a:ext cx="10058400" cy="1458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Inter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522071" y="4679284"/>
            <a:ext cx="9144000" cy="419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ctrTitle"/>
          </p:nvPr>
        </p:nvSpPr>
        <p:spPr>
          <a:xfrm>
            <a:off x="1400175" y="550864"/>
            <a:ext cx="10458450" cy="1430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Inter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ubTitle" idx="1"/>
          </p:nvPr>
        </p:nvSpPr>
        <p:spPr>
          <a:xfrm>
            <a:off x="1400175" y="2266950"/>
            <a:ext cx="10458450" cy="4040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1371600" y="4699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1371600" y="195897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1365249" y="471488"/>
            <a:ext cx="10515599" cy="1385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Inter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body" idx="1"/>
          </p:nvPr>
        </p:nvSpPr>
        <p:spPr>
          <a:xfrm>
            <a:off x="1365249" y="2084388"/>
            <a:ext cx="10515599" cy="423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1392237" y="474663"/>
            <a:ext cx="10439401" cy="1068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1"/>
          </p:nvPr>
        </p:nvSpPr>
        <p:spPr>
          <a:xfrm>
            <a:off x="1392237" y="181451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body" idx="2"/>
          </p:nvPr>
        </p:nvSpPr>
        <p:spPr>
          <a:xfrm>
            <a:off x="1392238" y="263842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3"/>
          </p:nvPr>
        </p:nvSpPr>
        <p:spPr>
          <a:xfrm>
            <a:off x="6648450" y="181451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4"/>
          </p:nvPr>
        </p:nvSpPr>
        <p:spPr>
          <a:xfrm>
            <a:off x="6648450" y="263842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>
  <p:cSld name="Somente Título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1371600" y="4699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1"/>
          </p:nvPr>
        </p:nvSpPr>
        <p:spPr>
          <a:xfrm>
            <a:off x="1371600" y="2000250"/>
            <a:ext cx="10515600" cy="219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1371600" y="4310063"/>
            <a:ext cx="10515600" cy="219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/>
          </p:nvPr>
        </p:nvSpPr>
        <p:spPr>
          <a:xfrm>
            <a:off x="1411287" y="53975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Inter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>
            <a:spLocks noGrp="1"/>
          </p:cNvSpPr>
          <p:nvPr>
            <p:ph type="pic" idx="2"/>
          </p:nvPr>
        </p:nvSpPr>
        <p:spPr>
          <a:xfrm>
            <a:off x="5688013" y="539751"/>
            <a:ext cx="6172200" cy="5778500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1411288" y="2506662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1439861" y="57785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Inter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idx="1"/>
          </p:nvPr>
        </p:nvSpPr>
        <p:spPr>
          <a:xfrm>
            <a:off x="5668963" y="577851"/>
            <a:ext cx="6172200" cy="5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2"/>
          </p:nvPr>
        </p:nvSpPr>
        <p:spPr>
          <a:xfrm>
            <a:off x="1439862" y="2468562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Final">
  <p:cSld name="Slide Final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5"/>
          <p:cNvSpPr txBox="1">
            <a:spLocks noGrp="1"/>
          </p:cNvSpPr>
          <p:nvPr>
            <p:ph type="ctrTitle"/>
          </p:nvPr>
        </p:nvSpPr>
        <p:spPr>
          <a:xfrm>
            <a:off x="1524000" y="56991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ter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57007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Inter"/>
              <a:buNone/>
              <a:defRPr sz="40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4608405"/>
            <a:ext cx="10515600" cy="535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1371600" y="4699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Inter"/>
              <a:buNone/>
              <a:defRPr sz="4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1371600" y="195897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6" r:id="rId6"/>
    <p:sldLayoutId id="2147483657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>
            <a:spLocks noGrp="1"/>
          </p:cNvSpPr>
          <p:nvPr>
            <p:ph type="title"/>
          </p:nvPr>
        </p:nvSpPr>
        <p:spPr>
          <a:xfrm>
            <a:off x="1009650" y="64135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Inter"/>
              <a:buNone/>
              <a:defRPr sz="4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6"/>
          <p:cNvSpPr txBox="1"/>
          <p:nvPr/>
        </p:nvSpPr>
        <p:spPr>
          <a:xfrm>
            <a:off x="5994259" y="4811395"/>
            <a:ext cx="40640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B399363-960F-BC30-1154-7ED3967024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2071" y="4717193"/>
            <a:ext cx="9144000" cy="754602"/>
          </a:xfrm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pt-BR" sz="1400"/>
              <a:t>PARTICIPANTES:</a:t>
            </a:r>
            <a:endParaRPr lang="pt-BR"/>
          </a:p>
          <a:p>
            <a:r>
              <a:rPr lang="pt-BR" sz="1400"/>
              <a:t>Carlos Rogério Sousa Verde Júnior</a:t>
            </a:r>
          </a:p>
          <a:p>
            <a:r>
              <a:rPr lang="pt-BR" sz="1400"/>
              <a:t>João Guilherme Miranda Lago</a:t>
            </a:r>
            <a:endParaRPr lang="pt-BR"/>
          </a:p>
          <a:p>
            <a:r>
              <a:rPr lang="pt-BR" sz="1400"/>
              <a:t>João Marcelo Abreu Machado</a:t>
            </a:r>
          </a:p>
          <a:p>
            <a:r>
              <a:rPr lang="pt-BR" sz="1400"/>
              <a:t>João Mateus Silva Lopes</a:t>
            </a:r>
          </a:p>
          <a:p>
            <a:endParaRPr lang="pt-BR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4BBA2861-414E-4411-628E-4F3F5F406E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/>
              <a:t>PROTOCOLOS DE TRANSMISSÃO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7B06A5C-6D1D-CA39-6BAF-F7A0A3FA01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48070"/>
            <a:ext cx="10515600" cy="6062243"/>
          </a:xfrm>
        </p:spPr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r>
              <a:rPr lang="pt-BR"/>
              <a:t>        CÓDIGOS DE STATUS DA REQUISIÇÃO </a:t>
            </a:r>
          </a:p>
          <a:p>
            <a:pPr marL="114300" indent="0">
              <a:buNone/>
            </a:pPr>
            <a:endParaRPr lang="pt-BR"/>
          </a:p>
          <a:p>
            <a:r>
              <a:rPr lang="pt-BR" sz="2800"/>
              <a:t>  1xx – Informativo , requisição recebida e processada</a:t>
            </a:r>
          </a:p>
          <a:p>
            <a:pPr marL="114300" indent="0">
              <a:buNone/>
            </a:pPr>
            <a:endParaRPr lang="pt-BR" sz="2800"/>
          </a:p>
          <a:p>
            <a:r>
              <a:rPr lang="pt-BR" sz="2800"/>
              <a:t> 2xx – Sucesso , requisição bem-sucedida</a:t>
            </a:r>
          </a:p>
          <a:p>
            <a:pPr marL="114300" indent="0">
              <a:buNone/>
            </a:pPr>
            <a:r>
              <a:rPr lang="pt-BR" sz="2800"/>
              <a:t>     -200 OK / 201 CREATED ( novo recurso criado )</a:t>
            </a:r>
          </a:p>
          <a:p>
            <a:pPr marL="114300" indent="0">
              <a:buNone/>
            </a:pPr>
            <a:endParaRPr lang="pt-BR" sz="2800"/>
          </a:p>
          <a:p>
            <a:pPr marL="571500" indent="-457200"/>
            <a:r>
              <a:rPr lang="pt-BR" sz="2800"/>
              <a:t>3xx – Redirecionamento , requisição precisa de mais etapas (ex: nova URL ) , 301 MOVED PERMANENTLY (outra URL )</a:t>
            </a:r>
          </a:p>
          <a:p>
            <a:pPr marL="571500" indent="-457200"/>
            <a:endParaRPr lang="pt-BR" sz="2800"/>
          </a:p>
          <a:p>
            <a:pPr marL="571500" indent="-457200"/>
            <a:r>
              <a:rPr lang="pt-BR" sz="2800"/>
              <a:t>4xx – Erro do cliente ,400 BAD REQUEST e 404 NOT FOUND ( recurso não encontrado )</a:t>
            </a:r>
          </a:p>
          <a:p>
            <a:pPr marL="114300" indent="0">
              <a:buNone/>
            </a:pPr>
            <a:endParaRPr lang="pt-BR" sz="2800"/>
          </a:p>
          <a:p>
            <a:pPr marL="571500" indent="-457200"/>
            <a:r>
              <a:rPr lang="pt-BR" sz="2800"/>
              <a:t>5xx – Erro no servidor , 500 INTERNAL SERVER ERROR</a:t>
            </a:r>
          </a:p>
          <a:p>
            <a:pPr marL="571500" indent="-457200"/>
            <a:endParaRPr lang="pt-BR" sz="2800"/>
          </a:p>
          <a:p>
            <a:pPr marL="114300" indent="0">
              <a:buNone/>
            </a:pPr>
            <a:r>
              <a:rPr lang="pt-BR"/>
              <a:t>  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F7E2570-99EE-958B-1947-94E034D42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B119FBB-CF07-E442-9F2E-236ACD0DC9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" name="Imagem 1" descr="Interface gráfica do usuário, Texto, Aplicativo, chat ou mensagem de texto&#10;&#10;Descrição gerada automaticamente">
            <a:extLst>
              <a:ext uri="{FF2B5EF4-FFF2-40B4-BE49-F238E27FC236}">
                <a16:creationId xmlns:a16="http://schemas.microsoft.com/office/drawing/2014/main" id="{3208137D-83D6-7571-04D0-BB7049D38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736" y="809625"/>
            <a:ext cx="9620250" cy="52387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6ABCC1D-94ED-A2B5-3664-67F261B613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081957"/>
            <a:ext cx="10515600" cy="5228356"/>
          </a:xfrm>
        </p:spPr>
        <p:txBody>
          <a:bodyPr/>
          <a:lstStyle/>
          <a:p>
            <a:r>
              <a:rPr lang="pt-BR" sz="2800">
                <a:solidFill>
                  <a:srgbClr val="FF0000"/>
                </a:solidFill>
              </a:rPr>
              <a:t>VANTAGENS:</a:t>
            </a:r>
            <a:endParaRPr lang="pt-BR" sz="2800">
              <a:solidFill>
                <a:srgbClr val="000000"/>
              </a:solidFill>
            </a:endParaRPr>
          </a:p>
          <a:p>
            <a:pPr marL="114300" indent="0">
              <a:buNone/>
            </a:pPr>
            <a:r>
              <a:rPr lang="pt-BR" sz="2800">
                <a:solidFill>
                  <a:schemeClr val="tx1"/>
                </a:solidFill>
              </a:rPr>
              <a:t>Simplicidade e Flexibilidade , </a:t>
            </a:r>
            <a:r>
              <a:rPr lang="pt-BR" sz="2800" err="1">
                <a:solidFill>
                  <a:schemeClr val="tx1"/>
                </a:solidFill>
              </a:rPr>
              <a:t>Extensiblidade</a:t>
            </a:r>
            <a:r>
              <a:rPr lang="pt-BR" sz="2800">
                <a:solidFill>
                  <a:schemeClr val="tx1"/>
                </a:solidFill>
              </a:rPr>
              <a:t>, Independência de Plataforma , </a:t>
            </a:r>
            <a:r>
              <a:rPr lang="pt-BR" sz="2800" err="1">
                <a:solidFill>
                  <a:schemeClr val="tx1"/>
                </a:solidFill>
              </a:rPr>
              <a:t>Ultilização</a:t>
            </a:r>
            <a:r>
              <a:rPr lang="pt-BR" sz="2800">
                <a:solidFill>
                  <a:schemeClr val="tx1"/>
                </a:solidFill>
              </a:rPr>
              <a:t> em APIs </a:t>
            </a:r>
            <a:r>
              <a:rPr lang="pt-BR" sz="2800" err="1">
                <a:solidFill>
                  <a:schemeClr val="tx1"/>
                </a:solidFill>
              </a:rPr>
              <a:t>RESTful</a:t>
            </a:r>
            <a:r>
              <a:rPr lang="pt-BR" sz="2800">
                <a:solidFill>
                  <a:schemeClr val="tx1"/>
                </a:solidFill>
              </a:rPr>
              <a:t> , Ampla adoção e suporte ,</a:t>
            </a:r>
            <a:r>
              <a:rPr lang="pt-BR" sz="2800" err="1">
                <a:solidFill>
                  <a:schemeClr val="tx1"/>
                </a:solidFill>
              </a:rPr>
              <a:t>etc</a:t>
            </a:r>
          </a:p>
          <a:p>
            <a:pPr marL="114300" indent="0">
              <a:buNone/>
            </a:pPr>
            <a:endParaRPr lang="pt-BR" sz="2800">
              <a:solidFill>
                <a:schemeClr val="tx1"/>
              </a:solidFill>
            </a:endParaRPr>
          </a:p>
          <a:p>
            <a:r>
              <a:rPr lang="pt-BR" sz="2800">
                <a:solidFill>
                  <a:srgbClr val="FF0000"/>
                </a:solidFill>
              </a:rPr>
              <a:t>DESVANTAGENS:</a:t>
            </a:r>
          </a:p>
          <a:p>
            <a:pPr marL="114300" indent="0">
              <a:buNone/>
            </a:pPr>
            <a:r>
              <a:rPr lang="pt-BR" sz="2800">
                <a:solidFill>
                  <a:schemeClr val="tx1"/>
                </a:solidFill>
              </a:rPr>
              <a:t>Falta de segurança (http comum) , </a:t>
            </a:r>
            <a:r>
              <a:rPr lang="pt-BR" sz="2800" err="1">
                <a:solidFill>
                  <a:schemeClr val="tx1"/>
                </a:solidFill>
              </a:rPr>
              <a:t>Stateless</a:t>
            </a:r>
            <a:r>
              <a:rPr lang="pt-BR" sz="2800">
                <a:solidFill>
                  <a:schemeClr val="tx1"/>
                </a:solidFill>
              </a:rPr>
              <a:t> ( cada </a:t>
            </a:r>
            <a:r>
              <a:rPr lang="pt-BR" sz="2800" err="1">
                <a:solidFill>
                  <a:schemeClr val="tx1"/>
                </a:solidFill>
              </a:rPr>
              <a:t>requisão</a:t>
            </a:r>
            <a:r>
              <a:rPr lang="pt-BR" sz="2800">
                <a:solidFill>
                  <a:schemeClr val="tx1"/>
                </a:solidFill>
              </a:rPr>
              <a:t> </a:t>
            </a:r>
            <a:r>
              <a:rPr lang="pt-BR" sz="2800" err="1">
                <a:solidFill>
                  <a:schemeClr val="tx1"/>
                </a:solidFill>
              </a:rPr>
              <a:t>isolada,limita</a:t>
            </a:r>
            <a:r>
              <a:rPr lang="pt-BR" sz="2800">
                <a:solidFill>
                  <a:schemeClr val="tx1"/>
                </a:solidFill>
              </a:rPr>
              <a:t> certas aplicações ) , Dificuldade </a:t>
            </a:r>
            <a:r>
              <a:rPr lang="pt-BR" sz="2800" err="1">
                <a:solidFill>
                  <a:schemeClr val="tx1"/>
                </a:solidFill>
              </a:rPr>
              <a:t>Realtime</a:t>
            </a:r>
            <a:r>
              <a:rPr lang="pt-BR" sz="2800">
                <a:solidFill>
                  <a:schemeClr val="tx1"/>
                </a:solidFill>
              </a:rPr>
              <a:t> , conexão lenta devido às confirmações de pacotes 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8D49D573-DD9F-FE95-70D0-C0A688A90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24844"/>
            <a:ext cx="10515600" cy="750469"/>
          </a:xfrm>
        </p:spPr>
        <p:txBody>
          <a:bodyPr/>
          <a:lstStyle/>
          <a:p>
            <a:r>
              <a:rPr lang="pt-BR"/>
              <a:t>HTTP – VANTAGENS E DESVANTAGENS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AF5F736-2810-E125-44F1-DE5E2C1F9A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/>
              <a:t>HTTPS 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E7325E2E-F4A8-4B7D-4E86-8B3104C12A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0175" y="1707506"/>
            <a:ext cx="5069285" cy="4609275"/>
          </a:xfrm>
        </p:spPr>
        <p:txBody>
          <a:bodyPr>
            <a:normAutofit/>
          </a:bodyPr>
          <a:lstStyle/>
          <a:p>
            <a:pPr algn="l">
              <a:buChar char="•"/>
            </a:pPr>
            <a:r>
              <a:rPr lang="pt-BR" i="1"/>
              <a:t>HYPERTEXT TRANSFER PROTOCOL SECURE</a:t>
            </a:r>
          </a:p>
          <a:p>
            <a:pPr marL="25400" indent="0" algn="l"/>
            <a:endParaRPr lang="pt-BR" i="1"/>
          </a:p>
          <a:p>
            <a:pPr algn="l">
              <a:buChar char="•"/>
            </a:pPr>
            <a:r>
              <a:rPr lang="pt-BR"/>
              <a:t>PADRÃO DE SEGURANÇA PARAR ACESSO WEB ATUALMENTE</a:t>
            </a:r>
          </a:p>
          <a:p>
            <a:pPr marL="25400" indent="0" algn="l"/>
            <a:endParaRPr lang="pt-BR"/>
          </a:p>
          <a:p>
            <a:pPr algn="l">
              <a:buChar char="•"/>
            </a:pPr>
            <a:r>
              <a:rPr lang="pt-BR"/>
              <a:t>CRIPTOGRAFIA DOS DADOS ENVOLVIDOS NAS SOLICITAÇÕES</a:t>
            </a:r>
          </a:p>
          <a:p>
            <a:pPr marL="25400" indent="0" algn="l"/>
            <a:endParaRPr lang="pt-BR"/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47835C92-7764-664D-3FF9-4EB00544F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516015"/>
            <a:ext cx="5474369" cy="257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504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BD1B2B1-7ABA-A894-928A-37DF70A9BC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78108"/>
            <a:ext cx="10515600" cy="6349789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pt-BR"/>
              <a:t>O HTTPS nasce com a aplicação de uma camada de criptografia em cima do protocolo HTTP clássico.</a:t>
            </a:r>
          </a:p>
          <a:p>
            <a:pPr marL="114300" indent="0">
              <a:buNone/>
            </a:pPr>
            <a:endParaRPr lang="pt-BR"/>
          </a:p>
          <a:p>
            <a:pPr marL="571500" indent="-457200"/>
            <a:r>
              <a:rPr lang="pt-BR"/>
              <a:t>SSL (</a:t>
            </a:r>
            <a:r>
              <a:rPr lang="pt-BR" err="1"/>
              <a:t>Secure</a:t>
            </a:r>
            <a:r>
              <a:rPr lang="pt-BR"/>
              <a:t> Sockets </a:t>
            </a:r>
            <a:r>
              <a:rPr lang="pt-BR" err="1"/>
              <a:t>Layer</a:t>
            </a:r>
            <a:r>
              <a:rPr lang="pt-BR"/>
              <a:t>): Cliente e servidor definem algoritmos de criptografia de acordo com as chaves. Durante esse processo eram utilizadas duas chaves idênticas. (criptografia simétrica)</a:t>
            </a:r>
            <a:br>
              <a:rPr lang="en-US"/>
            </a:br>
            <a:endParaRPr lang="pt-BR"/>
          </a:p>
          <a:p>
            <a:pPr marL="571500" indent="-457200"/>
            <a:r>
              <a:rPr lang="pt-BR"/>
              <a:t>TLS (</a:t>
            </a:r>
            <a:r>
              <a:rPr lang="pt-BR" err="1"/>
              <a:t>Transport</a:t>
            </a:r>
            <a:r>
              <a:rPr lang="pt-BR"/>
              <a:t> </a:t>
            </a:r>
            <a:r>
              <a:rPr lang="pt-BR" err="1"/>
              <a:t>Layer</a:t>
            </a:r>
            <a:r>
              <a:rPr lang="pt-BR"/>
              <a:t> Security): Modelo diretamente derivado do SSL. Utiliza duas chaves diferentes na criptografia.(criptografia assimétrica)</a:t>
            </a:r>
          </a:p>
          <a:p>
            <a:pPr>
              <a:buNone/>
            </a:pPr>
            <a:endParaRPr lang="pt-BR"/>
          </a:p>
          <a:p>
            <a:pPr marL="114300" indent="0">
              <a:buNone/>
            </a:pPr>
            <a:endParaRPr lang="pt-BR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A4B13FB5-863A-08A9-472A-64AB7CB9E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pt-BR"/>
          </a:p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7392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A6EC1A0-3DD1-545B-3F43-96D361EE8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5249" y="1444599"/>
            <a:ext cx="10515853" cy="4880502"/>
          </a:xfrm>
        </p:spPr>
        <p:txBody>
          <a:bodyPr>
            <a:normAutofit fontScale="92500" lnSpcReduction="10000"/>
          </a:bodyPr>
          <a:lstStyle/>
          <a:p>
            <a:pPr marL="228600" indent="0"/>
            <a:r>
              <a:rPr lang="pt-BR"/>
              <a:t>Problema modelado e resolvido pela Netscape Communications Corporation em 1994. Que precisava garantir a segurança dos dados utilizados em transações com cartões de crédito.</a:t>
            </a:r>
          </a:p>
          <a:p>
            <a:pPr marL="571500" indent="-342900">
              <a:buChar char="•"/>
            </a:pPr>
            <a:r>
              <a:rPr lang="pt-BR"/>
              <a:t>SSL 1.0 -  1994 - Lançamento limitado, pois existiam muitas vulnerabilidades.</a:t>
            </a:r>
          </a:p>
          <a:p>
            <a:pPr marL="571500" indent="-342900">
              <a:buChar char="•"/>
            </a:pPr>
            <a:r>
              <a:rPr lang="pt-BR"/>
              <a:t>SSL 2.0 - 1995 – Primeira versão lançada ao público geral, mas ainda apresentando vulnerabilidades.</a:t>
            </a:r>
          </a:p>
          <a:p>
            <a:pPr marL="571500" indent="-342900">
              <a:buChar char="•"/>
            </a:pPr>
            <a:r>
              <a:rPr lang="pt-BR"/>
              <a:t>SSL 3.0 - 1996 – Arquitetura reformulada, primeira versão estável e segura.</a:t>
            </a:r>
          </a:p>
          <a:p>
            <a:pPr marL="571500" indent="-342900">
              <a:buChar char="•"/>
            </a:pPr>
            <a:r>
              <a:rPr lang="pt-BR"/>
              <a:t>TLS 1.0 -  1999 – W3C assume o controle e transforma em padrão de mercado.</a:t>
            </a:r>
          </a:p>
          <a:p>
            <a:pPr marL="571500" indent="-342900">
              <a:buChar char="•"/>
            </a:pPr>
            <a:r>
              <a:rPr lang="pt-BR"/>
              <a:t>Atualizações 1.1, 1.2 e 1.3 foram lançadas em 2006, 2008, 2018 com melhorias incrementais em relação a vulnerabilidades encontradas e latência.</a:t>
            </a:r>
          </a:p>
          <a:p>
            <a:pPr marL="228600" indent="0"/>
            <a:endParaRPr lang="pt-BR"/>
          </a:p>
          <a:p>
            <a:pPr marL="228600" indent="0"/>
            <a:endParaRPr lang="pt-BR"/>
          </a:p>
          <a:p>
            <a:pPr marL="228600" indent="0"/>
            <a:endParaRPr lang="pt-BR"/>
          </a:p>
          <a:p>
            <a:pPr marL="228600" indent="0"/>
            <a:endParaRPr lang="pt-BR"/>
          </a:p>
          <a:p>
            <a:pPr marL="228600" indent="0"/>
            <a:endParaRPr lang="pt-BR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4B571D64-BA79-4FD0-C03D-72C22AB46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HISTÓRICO</a:t>
            </a:r>
          </a:p>
        </p:txBody>
      </p:sp>
    </p:spTree>
    <p:extLst>
      <p:ext uri="{BB962C8B-B14F-4D97-AF65-F5344CB8AC3E}">
        <p14:creationId xmlns:p14="http://schemas.microsoft.com/office/powerpoint/2010/main" val="1742570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ED89BB-7F7D-9DAC-B60A-238D7BD31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Aplicações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5D29AD6-39CA-A218-9EC3-E6E2AE2F95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O HTTPS é amplamente utilizado em todas as camadas da web, especialmente em sites que lidam com dados confidenciais, como bancos, e-</a:t>
            </a:r>
            <a:r>
              <a:rPr lang="pt-BR" err="1"/>
              <a:t>commerces</a:t>
            </a:r>
            <a:r>
              <a:rPr lang="pt-BR"/>
              <a:t> e plataformas de redes sociais. Hoje, ele é o padrão para garantir uma comunicação segura e confiável.</a:t>
            </a:r>
          </a:p>
        </p:txBody>
      </p:sp>
    </p:spTree>
    <p:extLst>
      <p:ext uri="{BB962C8B-B14F-4D97-AF65-F5344CB8AC3E}">
        <p14:creationId xmlns:p14="http://schemas.microsoft.com/office/powerpoint/2010/main" val="3595134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AF5F736-2810-E125-44F1-DE5E2C1F9A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err="1"/>
              <a:t>WebSocket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E7325E2E-F4A8-4B7D-4E86-8B3104C12A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0175" y="1707506"/>
            <a:ext cx="5069285" cy="4609275"/>
          </a:xfrm>
        </p:spPr>
        <p:txBody>
          <a:bodyPr>
            <a:normAutofit/>
          </a:bodyPr>
          <a:lstStyle/>
          <a:p>
            <a:pPr algn="l">
              <a:buChar char="•"/>
            </a:pPr>
            <a:r>
              <a:rPr lang="pt-BR"/>
              <a:t>Protocolo de comunicação bidirecional (</a:t>
            </a:r>
            <a:r>
              <a:rPr lang="pt-BR" i="1"/>
              <a:t>Full-Duplex)</a:t>
            </a:r>
          </a:p>
          <a:p>
            <a:pPr marL="25400" indent="0" algn="l"/>
            <a:endParaRPr lang="pt-BR" i="1"/>
          </a:p>
          <a:p>
            <a:pPr algn="l">
              <a:buChar char="•"/>
            </a:pPr>
            <a:r>
              <a:rPr lang="pt-BR"/>
              <a:t>Adequado para aplicações em tempo real</a:t>
            </a:r>
          </a:p>
          <a:p>
            <a:pPr lvl="1" algn="l">
              <a:buSzPts val="2400"/>
              <a:buFont typeface="Courier New"/>
              <a:buChar char="o"/>
            </a:pPr>
            <a:r>
              <a:rPr lang="pt-BR"/>
              <a:t>Chamada de Voz</a:t>
            </a:r>
          </a:p>
          <a:p>
            <a:pPr lvl="1" algn="l">
              <a:buSzPts val="2400"/>
              <a:buFont typeface="Courier New"/>
              <a:buChar char="o"/>
            </a:pPr>
            <a:r>
              <a:rPr lang="pt-BR"/>
              <a:t>Chamada de Vídeo</a:t>
            </a:r>
          </a:p>
          <a:p>
            <a:pPr lvl="1" algn="l">
              <a:buSzPts val="2400"/>
              <a:buFont typeface="Courier New"/>
              <a:buChar char="o"/>
            </a:pPr>
            <a:r>
              <a:rPr lang="pt-BR"/>
              <a:t>Jogos Online</a:t>
            </a:r>
          </a:p>
          <a:p>
            <a:pPr marL="25400" indent="0" algn="l"/>
            <a:endParaRPr lang="pt-BR"/>
          </a:p>
          <a:p>
            <a:pPr marL="25400" indent="0" algn="l"/>
            <a:endParaRPr lang="pt-BR"/>
          </a:p>
        </p:txBody>
      </p:sp>
      <p:pic>
        <p:nvPicPr>
          <p:cNvPr id="6" name="Imagem 5" descr="Uma imagem com texto, captura de ecrã, diagrama, Tipo de letra&#10;&#10;Descrição gerada automaticamente">
            <a:extLst>
              <a:ext uri="{FF2B5EF4-FFF2-40B4-BE49-F238E27FC236}">
                <a16:creationId xmlns:a16="http://schemas.microsoft.com/office/drawing/2014/main" id="{DA4BC50F-A4E5-130B-45B1-573C50A88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6718" y="1952625"/>
            <a:ext cx="445941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256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F7E2570-99EE-958B-1947-94E034D42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Como funcionam os </a:t>
            </a:r>
            <a:r>
              <a:rPr lang="pt-BR" err="1"/>
              <a:t>WebSockets</a:t>
            </a:r>
            <a:r>
              <a:rPr lang="pt-BR"/>
              <a:t>?</a:t>
            </a:r>
            <a:endParaRPr lang="pt-PT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B119FBB-CF07-E442-9F2E-236ACD0DC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5249" y="2084388"/>
            <a:ext cx="6048374" cy="4135437"/>
          </a:xfrm>
        </p:spPr>
        <p:txBody>
          <a:bodyPr>
            <a:normAutofit/>
          </a:bodyPr>
          <a:lstStyle/>
          <a:p>
            <a:pPr marL="685800" indent="-457200">
              <a:buAutoNum type="arabicPeriod"/>
            </a:pPr>
            <a:r>
              <a:rPr lang="pt-BR" err="1"/>
              <a:t>Handshake</a:t>
            </a:r>
            <a:r>
              <a:rPr lang="pt-BR"/>
              <a:t> (Negociação Inicial):</a:t>
            </a:r>
          </a:p>
          <a:p>
            <a:pPr marL="1371600" lvl="1" indent="-457200">
              <a:lnSpc>
                <a:spcPct val="110000"/>
              </a:lnSpc>
              <a:spcBef>
                <a:spcPts val="1000"/>
              </a:spcBef>
              <a:buSzPts val="2400"/>
              <a:buAutoNum type="alphaLcPeriod"/>
            </a:pPr>
            <a:r>
              <a:rPr lang="pt-BR">
                <a:solidFill>
                  <a:srgbClr val="000000"/>
                </a:solidFill>
              </a:rPr>
              <a:t>O cliente envia uma requisição HTTP para upgrade do protocolo para </a:t>
            </a:r>
            <a:r>
              <a:rPr lang="pt-BR" err="1">
                <a:solidFill>
                  <a:srgbClr val="000000"/>
                </a:solidFill>
              </a:rPr>
              <a:t>WebSocket</a:t>
            </a:r>
            <a:r>
              <a:rPr lang="pt-BR">
                <a:solidFill>
                  <a:srgbClr val="000000"/>
                </a:solidFill>
              </a:rPr>
              <a:t>.</a:t>
            </a:r>
          </a:p>
          <a:p>
            <a:pPr marL="1371600" lvl="1" indent="-457200">
              <a:lnSpc>
                <a:spcPct val="110000"/>
              </a:lnSpc>
              <a:spcBef>
                <a:spcPts val="1000"/>
              </a:spcBef>
              <a:buSzPts val="2400"/>
              <a:buAutoNum type="alphaLcPeriod"/>
            </a:pPr>
            <a:r>
              <a:rPr lang="pt-BR">
                <a:solidFill>
                  <a:srgbClr val="000000"/>
                </a:solidFill>
              </a:rPr>
              <a:t>A requisição possui um cabeçalho especial Upgrade: </a:t>
            </a:r>
            <a:r>
              <a:rPr lang="pt-BR" err="1">
                <a:solidFill>
                  <a:srgbClr val="000000"/>
                </a:solidFill>
              </a:rPr>
              <a:t>websocket</a:t>
            </a:r>
            <a:endParaRPr lang="pt-BR">
              <a:solidFill>
                <a:srgbClr val="000000"/>
              </a:solidFill>
            </a:endParaRPr>
          </a:p>
          <a:p>
            <a:pPr marL="1371600" lvl="1" indent="-457200">
              <a:lnSpc>
                <a:spcPct val="110000"/>
              </a:lnSpc>
              <a:spcBef>
                <a:spcPts val="1000"/>
              </a:spcBef>
              <a:buSzPts val="2400"/>
              <a:buAutoNum type="alphaLcPeriod"/>
            </a:pPr>
            <a:r>
              <a:rPr lang="pt-BR">
                <a:solidFill>
                  <a:srgbClr val="000000"/>
                </a:solidFill>
              </a:rPr>
              <a:t>Se o servidor aceita a requisição, ele responde com um código de status 101 ("</a:t>
            </a:r>
            <a:r>
              <a:rPr lang="pt-BR" err="1">
                <a:solidFill>
                  <a:srgbClr val="000000"/>
                </a:solidFill>
              </a:rPr>
              <a:t>Switching</a:t>
            </a:r>
            <a:r>
              <a:rPr lang="pt-BR">
                <a:solidFill>
                  <a:srgbClr val="000000"/>
                </a:solidFill>
              </a:rPr>
              <a:t> </a:t>
            </a:r>
            <a:r>
              <a:rPr lang="pt-BR" err="1">
                <a:solidFill>
                  <a:srgbClr val="000000"/>
                </a:solidFill>
              </a:rPr>
              <a:t>Protocols</a:t>
            </a:r>
            <a:r>
              <a:rPr lang="pt-BR">
                <a:solidFill>
                  <a:srgbClr val="000000"/>
                </a:solidFill>
              </a:rPr>
              <a:t>")</a:t>
            </a:r>
          </a:p>
          <a:p>
            <a:pPr marL="1143000" lvl="1">
              <a:buSzPts val="2400"/>
              <a:buAutoNum type="alphaLcPeriod"/>
            </a:pPr>
            <a:endParaRPr lang="pt-BR">
              <a:solidFill>
                <a:srgbClr val="000000"/>
              </a:solidFill>
            </a:endParaRPr>
          </a:p>
        </p:txBody>
      </p:sp>
      <p:pic>
        <p:nvPicPr>
          <p:cNvPr id="4" name="Imagem 3" descr="Uma imagem com texto, captura de ecrã, Tipo de letra, algebra&#10;&#10;Descrição gerada automaticamente">
            <a:extLst>
              <a:ext uri="{FF2B5EF4-FFF2-40B4-BE49-F238E27FC236}">
                <a16:creationId xmlns:a16="http://schemas.microsoft.com/office/drawing/2014/main" id="{48A0A4BA-9DAE-848A-6D3B-33C6C0D2D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0450" y="2400300"/>
            <a:ext cx="454342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681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F7E2570-99EE-958B-1947-94E034D42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Como funcionam os </a:t>
            </a:r>
            <a:r>
              <a:rPr lang="pt-BR" err="1"/>
              <a:t>WebSockets</a:t>
            </a:r>
            <a:r>
              <a:rPr lang="pt-BR"/>
              <a:t>?</a:t>
            </a:r>
            <a:endParaRPr lang="pt-PT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B119FBB-CF07-E442-9F2E-236ACD0DC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5249" y="2084388"/>
            <a:ext cx="6048374" cy="4135437"/>
          </a:xfrm>
        </p:spPr>
        <p:txBody>
          <a:bodyPr>
            <a:normAutofit/>
          </a:bodyPr>
          <a:lstStyle/>
          <a:p>
            <a:pPr marL="228600" indent="0"/>
            <a:r>
              <a:rPr lang="pt-BR"/>
              <a:t>2. Comunicação Bidirecional:</a:t>
            </a:r>
            <a:endParaRPr lang="pt-PT"/>
          </a:p>
          <a:p>
            <a:pPr marL="1371600" lvl="1" indent="-457200">
              <a:lnSpc>
                <a:spcPct val="110000"/>
              </a:lnSpc>
              <a:spcBef>
                <a:spcPts val="1000"/>
              </a:spcBef>
              <a:buSzPts val="2400"/>
              <a:buAutoNum type="alphaLcPeriod"/>
            </a:pPr>
            <a:r>
              <a:rPr lang="pt-BR">
                <a:solidFill>
                  <a:srgbClr val="000000"/>
                </a:solidFill>
              </a:rPr>
              <a:t>Após o </a:t>
            </a:r>
            <a:r>
              <a:rPr lang="pt-BR" err="1">
                <a:solidFill>
                  <a:srgbClr val="000000"/>
                </a:solidFill>
              </a:rPr>
              <a:t>handshake</a:t>
            </a:r>
            <a:r>
              <a:rPr lang="pt-BR">
                <a:solidFill>
                  <a:srgbClr val="000000"/>
                </a:solidFill>
              </a:rPr>
              <a:t>, a comunicação entre o cliente e o servidor ocorre em um único canal. </a:t>
            </a:r>
          </a:p>
          <a:p>
            <a:pPr marL="1371600" lvl="1" indent="-457200">
              <a:lnSpc>
                <a:spcPct val="110000"/>
              </a:lnSpc>
              <a:spcBef>
                <a:spcPts val="1000"/>
              </a:spcBef>
              <a:buSzPts val="2400"/>
              <a:buAutoNum type="alphaLcPeriod"/>
            </a:pPr>
            <a:r>
              <a:rPr lang="pt-BR">
                <a:solidFill>
                  <a:srgbClr val="000000"/>
                </a:solidFill>
              </a:rPr>
              <a:t>O cliente e o servidor podem enviar mensagens de texto ou binárias continuamente até que uma das partes feche a conexão.</a:t>
            </a:r>
          </a:p>
          <a:p>
            <a:pPr marL="1143000" lvl="1">
              <a:buSzPts val="2400"/>
              <a:buAutoNum type="alphaLcPeriod"/>
            </a:pPr>
            <a:endParaRPr lang="pt-BR">
              <a:solidFill>
                <a:srgbClr val="000000"/>
              </a:solidFill>
            </a:endParaRPr>
          </a:p>
        </p:txBody>
      </p:sp>
      <p:pic>
        <p:nvPicPr>
          <p:cNvPr id="2" name="Imagem 1" descr="Uma imagem contendo Linha do tempo&#10;&#10;Descrição gerada automaticamente">
            <a:extLst>
              <a:ext uri="{FF2B5EF4-FFF2-40B4-BE49-F238E27FC236}">
                <a16:creationId xmlns:a16="http://schemas.microsoft.com/office/drawing/2014/main" id="{F9165489-33D2-2F22-C955-C77D692F4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0450" y="2081213"/>
            <a:ext cx="4562475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687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AF5F736-2810-E125-44F1-DE5E2C1F9A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/>
              <a:t>PROTOCOLOS ABORDADOS 	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E7325E2E-F4A8-4B7D-4E86-8B3104C12A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0175" y="1821402"/>
            <a:ext cx="5925845" cy="4040186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pt-BR"/>
              <a:t>HTTP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/>
              <a:t>HTTPS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/>
              <a:t>TCP/UDP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err="1"/>
              <a:t>WebSocket</a:t>
            </a:r>
            <a:endParaRPr lang="pt-BR"/>
          </a:p>
          <a:p>
            <a:pPr algn="l">
              <a:buFont typeface="Arial" panose="020B0604020202020204" pitchFamily="34" charset="0"/>
              <a:buChar char="•"/>
            </a:pPr>
            <a:r>
              <a:rPr lang="pt-BR"/>
              <a:t>SSH</a:t>
            </a:r>
          </a:p>
          <a:p>
            <a:pPr marL="25400" indent="0"/>
            <a:endParaRPr lang="pt-B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F7E2570-99EE-958B-1947-94E034D42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Vantagens do </a:t>
            </a:r>
            <a:r>
              <a:rPr lang="pt-BR" err="1"/>
              <a:t>WebSocket</a:t>
            </a:r>
            <a:endParaRPr lang="pt-PT" err="1"/>
          </a:p>
          <a:p>
            <a:endParaRPr lang="pt-BR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B119FBB-CF07-E442-9F2E-236ACD0DC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5249" y="2141538"/>
            <a:ext cx="6591299" cy="4116387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Char char="•"/>
            </a:pPr>
            <a:r>
              <a:rPr lang="pt-BR" b="1"/>
              <a:t>Eficiência</a:t>
            </a:r>
            <a:r>
              <a:rPr lang="pt-BR"/>
              <a:t>: Reduz a sobrecarga das comunicações HTTP tradicionais ao manter uma conexão aberta e constante.</a:t>
            </a:r>
            <a:endParaRPr lang="pt-PT"/>
          </a:p>
          <a:p>
            <a:pPr marL="285750" indent="-285750">
              <a:buChar char="•"/>
            </a:pPr>
            <a:endParaRPr lang="pt-BR"/>
          </a:p>
          <a:p>
            <a:pPr marL="285750" indent="-285750">
              <a:buChar char="•"/>
            </a:pPr>
            <a:r>
              <a:rPr lang="pt-BR" b="1"/>
              <a:t>Latência Baixa</a:t>
            </a:r>
            <a:r>
              <a:rPr lang="pt-BR"/>
              <a:t>: Respostas mais rápidas, já que não há a necessidade de repetidos </a:t>
            </a:r>
            <a:r>
              <a:rPr lang="pt-BR" err="1"/>
              <a:t>handshakes</a:t>
            </a:r>
            <a:r>
              <a:rPr lang="pt-BR"/>
              <a:t> ou requisições HTTP.</a:t>
            </a:r>
          </a:p>
          <a:p>
            <a:pPr marL="285750" indent="-285750">
              <a:buChar char="•"/>
            </a:pPr>
            <a:endParaRPr lang="pt-BR"/>
          </a:p>
          <a:p>
            <a:pPr marL="285750" indent="-285750">
              <a:buChar char="•"/>
            </a:pPr>
            <a:r>
              <a:rPr lang="pt-BR" b="1"/>
              <a:t>Escalabilidade</a:t>
            </a:r>
            <a:r>
              <a:rPr lang="pt-BR"/>
              <a:t>: Com </a:t>
            </a:r>
            <a:r>
              <a:rPr lang="pt-BR" err="1"/>
              <a:t>WebSockets</a:t>
            </a:r>
            <a:r>
              <a:rPr lang="pt-BR"/>
              <a:t>, é possível transmitir atualizações simultâneas para múltiplos clientes, algo mais complexo e custoso com HTTP tradicional.</a:t>
            </a:r>
          </a:p>
          <a:p>
            <a:endParaRPr lang="pt-BR"/>
          </a:p>
        </p:txBody>
      </p:sp>
      <p:pic>
        <p:nvPicPr>
          <p:cNvPr id="2" name="Imagem 1" descr="Uma imagem com texto, diagrama, captura de ecrã, file&#10;&#10;Descrição gerada automaticamente">
            <a:extLst>
              <a:ext uri="{FF2B5EF4-FFF2-40B4-BE49-F238E27FC236}">
                <a16:creationId xmlns:a16="http://schemas.microsoft.com/office/drawing/2014/main" id="{8B59C96C-21C8-2587-B0EE-1E2B00E52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5873" y="2143125"/>
            <a:ext cx="3919303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665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F7E2570-99EE-958B-1947-94E034D42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249" y="471488"/>
            <a:ext cx="10677524" cy="1385887"/>
          </a:xfrm>
        </p:spPr>
        <p:txBody>
          <a:bodyPr/>
          <a:lstStyle/>
          <a:p>
            <a:r>
              <a:rPr lang="pt-BR"/>
              <a:t>Desvantagens do </a:t>
            </a:r>
            <a:r>
              <a:rPr lang="pt-BR" err="1"/>
              <a:t>WebSocket</a:t>
            </a:r>
            <a:endParaRPr lang="pt-PT" err="1"/>
          </a:p>
          <a:p>
            <a:endParaRPr lang="pt-BR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B119FBB-CF07-E442-9F2E-236ACD0DC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08324" y="1855788"/>
            <a:ext cx="7191374" cy="4116387"/>
          </a:xfrm>
        </p:spPr>
        <p:txBody>
          <a:bodyPr>
            <a:normAutofit fontScale="92500" lnSpcReduction="20000"/>
          </a:bodyPr>
          <a:lstStyle/>
          <a:p>
            <a:pPr algn="ctr"/>
            <a:endParaRPr lang="pt-BR" b="1"/>
          </a:p>
          <a:p>
            <a:pPr marL="285750" indent="-285750">
              <a:buChar char="•"/>
            </a:pPr>
            <a:r>
              <a:rPr lang="pt-BR" b="1"/>
              <a:t>Complexidade</a:t>
            </a:r>
            <a:r>
              <a:rPr lang="pt-BR"/>
              <a:t>: A implementação e manutenção de </a:t>
            </a:r>
            <a:r>
              <a:rPr lang="pt-BR" err="1"/>
              <a:t>WebSockets</a:t>
            </a:r>
            <a:r>
              <a:rPr lang="pt-BR"/>
              <a:t> podem ser mais complicadas, especialmente em cenários onde a rede não é estável ou confiável.</a:t>
            </a:r>
          </a:p>
          <a:p>
            <a:pPr marL="285750" indent="-285750">
              <a:buChar char="•"/>
            </a:pPr>
            <a:endParaRPr lang="pt-BR"/>
          </a:p>
          <a:p>
            <a:pPr marL="285750" indent="-285750">
              <a:buChar char="•"/>
            </a:pPr>
            <a:r>
              <a:rPr lang="pt-BR" b="1"/>
              <a:t>Firewall e Proxy</a:t>
            </a:r>
            <a:r>
              <a:rPr lang="pt-BR"/>
              <a:t>: Alguns firewalls ou proxies podem bloquear ou não lidar bem com o tráfego </a:t>
            </a:r>
            <a:r>
              <a:rPr lang="pt-BR" err="1"/>
              <a:t>WebSocket</a:t>
            </a:r>
            <a:r>
              <a:rPr lang="pt-BR"/>
              <a:t>, exigindo configurações adicionais.</a:t>
            </a:r>
          </a:p>
          <a:p>
            <a:pPr marL="285750" indent="-285750">
              <a:buChar char="•"/>
            </a:pPr>
            <a:endParaRPr lang="pt-BR"/>
          </a:p>
          <a:p>
            <a:pPr marL="285750" indent="-285750">
              <a:buChar char="•"/>
            </a:pPr>
            <a:r>
              <a:rPr lang="pt-BR" b="1"/>
              <a:t>Recursos Servidor</a:t>
            </a:r>
            <a:r>
              <a:rPr lang="pt-BR"/>
              <a:t>: Como a conexão é mantida aberta, isso pode consumir mais recursos do servidor em aplicações com muitos usuários.</a:t>
            </a:r>
          </a:p>
          <a:p>
            <a:endParaRPr lang="pt-BR"/>
          </a:p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94066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F7E2570-99EE-958B-1947-94E034D42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930" y="-3786"/>
            <a:ext cx="10908129" cy="1576387"/>
          </a:xfrm>
        </p:spPr>
        <p:txBody>
          <a:bodyPr>
            <a:normAutofit fontScale="90000"/>
          </a:bodyPr>
          <a:lstStyle/>
          <a:p>
            <a:r>
              <a:rPr lang="pt-BR" sz="3600"/>
              <a:t>Apresentação de </a:t>
            </a:r>
            <a:br>
              <a:rPr lang="pt-BR" sz="3600"/>
            </a:br>
            <a:r>
              <a:rPr lang="pt-BR" sz="3600"/>
              <a:t>uma aplicação usando </a:t>
            </a:r>
            <a:r>
              <a:rPr lang="pt-BR" sz="3600" err="1"/>
              <a:t>WebSocket</a:t>
            </a:r>
            <a:br>
              <a:rPr lang="pt-BR" sz="3600"/>
            </a:br>
            <a:br>
              <a:rPr lang="pt-BR" sz="3600"/>
            </a:br>
            <a:r>
              <a:rPr lang="pt-BR" sz="3600"/>
              <a:t>Servidor</a:t>
            </a:r>
          </a:p>
          <a:p>
            <a:endParaRPr lang="pt-BR"/>
          </a:p>
        </p:txBody>
      </p:sp>
      <p:pic>
        <p:nvPicPr>
          <p:cNvPr id="5" name="Imagem 4" descr="Texto&#10;&#10;Descrição gerada automaticamente">
            <a:extLst>
              <a:ext uri="{FF2B5EF4-FFF2-40B4-BE49-F238E27FC236}">
                <a16:creationId xmlns:a16="http://schemas.microsoft.com/office/drawing/2014/main" id="{363040FB-6EC1-F74A-EF7A-4A46FA1C2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2827" y="2007363"/>
            <a:ext cx="8046893" cy="410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606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F7E2570-99EE-958B-1947-94E034D42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930" y="-3786"/>
            <a:ext cx="10908129" cy="1576387"/>
          </a:xfrm>
        </p:spPr>
        <p:txBody>
          <a:bodyPr>
            <a:normAutofit fontScale="90000"/>
          </a:bodyPr>
          <a:lstStyle/>
          <a:p>
            <a:r>
              <a:rPr lang="pt-BR" sz="3600"/>
              <a:t>Apresentação de </a:t>
            </a:r>
            <a:br>
              <a:rPr lang="pt-BR" sz="3600"/>
            </a:br>
            <a:r>
              <a:rPr lang="pt-BR" sz="3600"/>
              <a:t>uma aplicação usando </a:t>
            </a:r>
            <a:r>
              <a:rPr lang="pt-BR" sz="3600" err="1"/>
              <a:t>WebSocket</a:t>
            </a:r>
            <a:br>
              <a:rPr lang="pt-BR" sz="3600"/>
            </a:br>
            <a:br>
              <a:rPr lang="pt-BR" sz="3600"/>
            </a:br>
            <a:r>
              <a:rPr lang="pt-BR" sz="3600"/>
              <a:t>Cliente</a:t>
            </a:r>
          </a:p>
          <a:p>
            <a:endParaRPr lang="pt-BR"/>
          </a:p>
        </p:txBody>
      </p:sp>
      <p:pic>
        <p:nvPicPr>
          <p:cNvPr id="5" name="Imagem 4" descr="Texto&#10;&#10;Descrição gerada automaticamente">
            <a:extLst>
              <a:ext uri="{FF2B5EF4-FFF2-40B4-BE49-F238E27FC236}">
                <a16:creationId xmlns:a16="http://schemas.microsoft.com/office/drawing/2014/main" id="{DA8DF7C2-0687-E682-EB10-E972AC280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6463" y="2145908"/>
            <a:ext cx="8264607" cy="366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0682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m texto, captura de ecrã&#10;&#10;Descrição gerada automaticamente">
            <a:extLst>
              <a:ext uri="{FF2B5EF4-FFF2-40B4-BE49-F238E27FC236}">
                <a16:creationId xmlns:a16="http://schemas.microsoft.com/office/drawing/2014/main" id="{07935DA9-EEA9-EBB4-5D29-E37F97802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137" y="338590"/>
            <a:ext cx="10889795" cy="618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5122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CD7D27-D726-6E9B-0078-C527AF56B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TCP e UDP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752EFC1-6DC5-9E6B-86C4-F2B6635E71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Char char="•"/>
            </a:pPr>
            <a:r>
              <a:rPr lang="pt-BR"/>
              <a:t>O TCP (</a:t>
            </a:r>
            <a:r>
              <a:rPr lang="pt-BR" err="1"/>
              <a:t>Transmission</a:t>
            </a:r>
            <a:r>
              <a:rPr lang="pt-BR"/>
              <a:t> Control Protocol) e o UDP (User Datagram Protocol) são dois dos principais protocolos de transporte na arquitetura da internet.</a:t>
            </a:r>
          </a:p>
          <a:p>
            <a:pPr marL="285750" indent="-285750">
              <a:buChar char="•"/>
            </a:pPr>
            <a:r>
              <a:rPr lang="pt-BR"/>
              <a:t>Ambos garantem a entrega de dados entre dispositivos em redes, mas possuem diferenças fundamentais em suas abordagens.</a:t>
            </a:r>
          </a:p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35492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CD7D27-D726-6E9B-0078-C527AF56B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TCP - (Transmission </a:t>
            </a:r>
            <a:r>
              <a:rPr lang="pt-BR" err="1"/>
              <a:t>Control</a:t>
            </a:r>
            <a:r>
              <a:rPr lang="pt-BR"/>
              <a:t> Protocol)</a:t>
            </a:r>
          </a:p>
          <a:p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752EFC1-6DC5-9E6B-86C4-F2B6635E7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5249" y="1281200"/>
            <a:ext cx="10340545" cy="5013280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pt-BR" b="1"/>
              <a:t>Características:</a:t>
            </a:r>
          </a:p>
          <a:p>
            <a:pPr marL="742950" lvl="1">
              <a:buSzPts val="2400"/>
              <a:buFont typeface="Courier New"/>
              <a:buChar char="o"/>
            </a:pPr>
            <a:r>
              <a:rPr lang="pt-BR" b="1">
                <a:solidFill>
                  <a:srgbClr val="000000"/>
                </a:solidFill>
              </a:rPr>
              <a:t>Confiável:</a:t>
            </a:r>
            <a:r>
              <a:rPr lang="pt-BR">
                <a:solidFill>
                  <a:srgbClr val="000000"/>
                </a:solidFill>
              </a:rPr>
              <a:t> Garante que os dados enviados cheguem ao destino de forma íntegra e na ordem correta.</a:t>
            </a:r>
          </a:p>
          <a:p>
            <a:pPr marL="742950" lvl="1">
              <a:buSzPts val="2400"/>
              <a:buFont typeface="Courier New"/>
              <a:buChar char="o"/>
            </a:pPr>
            <a:r>
              <a:rPr lang="pt-BR" b="1">
                <a:solidFill>
                  <a:srgbClr val="000000"/>
                </a:solidFill>
              </a:rPr>
              <a:t>Orientado à conexão:</a:t>
            </a:r>
            <a:r>
              <a:rPr lang="pt-BR">
                <a:solidFill>
                  <a:srgbClr val="000000"/>
                </a:solidFill>
              </a:rPr>
              <a:t> Antes de iniciar a transmissão de dados, o TCP estabelece uma conexão confiável entre o cliente e o servidor, o que é conhecido como </a:t>
            </a:r>
            <a:r>
              <a:rPr lang="pt-BR" err="1">
                <a:solidFill>
                  <a:srgbClr val="000000"/>
                </a:solidFill>
              </a:rPr>
              <a:t>handshake</a:t>
            </a:r>
            <a:r>
              <a:rPr lang="pt-BR">
                <a:solidFill>
                  <a:srgbClr val="000000"/>
                </a:solidFill>
              </a:rPr>
              <a:t> de três vias.</a:t>
            </a:r>
          </a:p>
          <a:p>
            <a:pPr marL="742950" lvl="1">
              <a:buSzPts val="2400"/>
              <a:buFont typeface="Courier New"/>
              <a:buChar char="o"/>
            </a:pPr>
            <a:r>
              <a:rPr lang="pt-BR" b="1">
                <a:solidFill>
                  <a:srgbClr val="000000"/>
                </a:solidFill>
              </a:rPr>
              <a:t>Controle de fluxo:</a:t>
            </a:r>
            <a:r>
              <a:rPr lang="pt-BR">
                <a:solidFill>
                  <a:srgbClr val="000000"/>
                </a:solidFill>
              </a:rPr>
              <a:t> Regula o envio de dados de acordo com a capacidade do receptor.</a:t>
            </a:r>
          </a:p>
          <a:p>
            <a:pPr marL="742950" lvl="1">
              <a:buSzPts val="2400"/>
              <a:buFont typeface="Courier New"/>
              <a:buChar char="o"/>
            </a:pPr>
            <a:r>
              <a:rPr lang="pt-BR" b="1">
                <a:solidFill>
                  <a:srgbClr val="000000"/>
                </a:solidFill>
              </a:rPr>
              <a:t>Controle de congestionamento: </a:t>
            </a:r>
            <a:r>
              <a:rPr lang="pt-BR">
                <a:solidFill>
                  <a:srgbClr val="000000"/>
                </a:solidFill>
              </a:rPr>
              <a:t>Ajusta o envio de dados para evitar sobrecarregar a rede.</a:t>
            </a:r>
          </a:p>
          <a:p>
            <a:pPr marL="0" indent="0"/>
            <a:r>
              <a:rPr lang="pt-BR" b="1"/>
              <a:t>Aplicações:</a:t>
            </a:r>
          </a:p>
          <a:p>
            <a:pPr>
              <a:buChar char="•"/>
            </a:pPr>
            <a:r>
              <a:rPr lang="pt-BR"/>
              <a:t>Transferência de arquivos (FTP)</a:t>
            </a:r>
          </a:p>
          <a:p>
            <a:pPr>
              <a:buChar char="•"/>
            </a:pPr>
            <a:r>
              <a:rPr lang="pt-BR"/>
              <a:t>Envio de e-mails (SMTP)</a:t>
            </a:r>
          </a:p>
          <a:p>
            <a:pPr>
              <a:buChar char="•"/>
            </a:pPr>
            <a:r>
              <a:rPr lang="pt-BR"/>
              <a:t>Navegação na web (HTTP/HTTPS)</a:t>
            </a:r>
          </a:p>
          <a:p>
            <a:pPr marL="285750" indent="-285750">
              <a:buChar char="•"/>
            </a:pPr>
            <a:endParaRPr lang="pt-BR"/>
          </a:p>
          <a:p>
            <a:pPr marL="0" indent="0"/>
            <a:endParaRPr lang="pt-BR" b="1"/>
          </a:p>
          <a:p>
            <a:pPr marL="285750" indent="-285750">
              <a:buChar char="•"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97429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AC624F-38B6-860D-0F69-141573A16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Funcionamento do TCP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40E1545-01F1-72E7-7309-C68110989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5249" y="1713415"/>
            <a:ext cx="10515599" cy="4230687"/>
          </a:xfrm>
        </p:spPr>
        <p:txBody>
          <a:bodyPr/>
          <a:lstStyle/>
          <a:p>
            <a:pPr marL="285750" indent="-285750">
              <a:buChar char="•"/>
            </a:pPr>
            <a:r>
              <a:rPr lang="pt-BR" b="1" err="1"/>
              <a:t>Handshake</a:t>
            </a:r>
            <a:r>
              <a:rPr lang="pt-BR" b="1"/>
              <a:t> de três vias</a:t>
            </a:r>
            <a:r>
              <a:rPr lang="pt-BR"/>
              <a:t>:</a:t>
            </a:r>
          </a:p>
          <a:p>
            <a:pPr marL="742950" lvl="1">
              <a:buSzPts val="2400"/>
              <a:buFont typeface="Courier New"/>
              <a:buChar char="o"/>
            </a:pPr>
            <a:r>
              <a:rPr lang="pt-BR">
                <a:solidFill>
                  <a:srgbClr val="000000"/>
                </a:solidFill>
              </a:rPr>
              <a:t>A conexão </a:t>
            </a:r>
            <a:r>
              <a:rPr lang="pt-BR" err="1">
                <a:solidFill>
                  <a:srgbClr val="000000"/>
                </a:solidFill>
              </a:rPr>
              <a:t>é</a:t>
            </a:r>
            <a:r>
              <a:rPr lang="pt-BR">
                <a:solidFill>
                  <a:srgbClr val="000000"/>
                </a:solidFill>
              </a:rPr>
              <a:t> estabelecida através de um processo em três etapas (SYN, SYN-ACK, ACK).</a:t>
            </a:r>
          </a:p>
          <a:p>
            <a:pPr marL="285750" indent="-285750">
              <a:buChar char="•"/>
            </a:pPr>
            <a:r>
              <a:rPr lang="pt-BR" b="1"/>
              <a:t>Segmentação</a:t>
            </a:r>
            <a:r>
              <a:rPr lang="pt-BR"/>
              <a:t>:</a:t>
            </a:r>
          </a:p>
          <a:p>
            <a:pPr marL="742950" lvl="1">
              <a:buSzPts val="2400"/>
              <a:buFont typeface="Courier New"/>
              <a:buChar char="o"/>
            </a:pPr>
            <a:r>
              <a:rPr lang="pt-BR">
                <a:solidFill>
                  <a:srgbClr val="000000"/>
                </a:solidFill>
              </a:rPr>
              <a:t>Os dados são divididos em pacotes chamados de segmentos. Cada um tem um número de sequência para garantir a ordem correta.</a:t>
            </a:r>
          </a:p>
          <a:p>
            <a:pPr marL="285750" indent="-285750">
              <a:buChar char="•"/>
            </a:pPr>
            <a:r>
              <a:rPr lang="pt-BR" b="1"/>
              <a:t>Confirmação (ACK)</a:t>
            </a:r>
            <a:r>
              <a:rPr lang="pt-BR"/>
              <a:t>:</a:t>
            </a:r>
          </a:p>
          <a:p>
            <a:pPr marL="742950" lvl="1">
              <a:buSzPts val="2400"/>
              <a:buFont typeface="Courier New"/>
              <a:buChar char="o"/>
            </a:pPr>
            <a:r>
              <a:rPr lang="pt-BR">
                <a:solidFill>
                  <a:srgbClr val="000000"/>
                </a:solidFill>
              </a:rPr>
              <a:t>O receptor envia confirmações ao remetente para indicar que recebeu os dados corretamente. Se houver perda de pacotes, eles são retransmitidos.</a:t>
            </a:r>
          </a:p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04353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986357-DAA0-C604-A157-849FED65B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Vantagens e Desvantagens do TCP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63FDD7A-90B3-0338-B889-20AB8DBAE3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/>
              <a:t>Vantagens:</a:t>
            </a:r>
          </a:p>
          <a:p>
            <a:pPr marL="742950" lvl="1">
              <a:buSzPts val="2400"/>
              <a:buFont typeface="Courier New"/>
              <a:buChar char="o"/>
            </a:pPr>
            <a:r>
              <a:rPr lang="pt-BR">
                <a:solidFill>
                  <a:srgbClr val="000000"/>
                </a:solidFill>
              </a:rPr>
              <a:t>Confiabilidade alta devido à correção de erros e controle de sequência.</a:t>
            </a:r>
          </a:p>
          <a:p>
            <a:pPr marL="742950" lvl="1">
              <a:buSzPts val="2400"/>
              <a:buFont typeface="Courier New"/>
              <a:buChar char="o"/>
            </a:pPr>
            <a:endParaRPr lang="pt-BR">
              <a:solidFill>
                <a:srgbClr val="000000"/>
              </a:solidFill>
            </a:endParaRPr>
          </a:p>
          <a:p>
            <a:pPr marL="742950" lvl="1">
              <a:buSzPts val="2400"/>
              <a:buFont typeface="Courier New"/>
              <a:buChar char="o"/>
            </a:pPr>
            <a:r>
              <a:rPr lang="pt-BR">
                <a:solidFill>
                  <a:srgbClr val="000000"/>
                </a:solidFill>
              </a:rPr>
              <a:t>Garantia de entrega dos dados na ordem correta.</a:t>
            </a:r>
          </a:p>
          <a:p>
            <a:pPr marL="0" indent="0"/>
            <a:r>
              <a:rPr lang="pt-BR" b="1"/>
              <a:t> Desvantagens:</a:t>
            </a:r>
            <a:endParaRPr lang="pt-BR"/>
          </a:p>
          <a:p>
            <a:pPr marL="742950" lvl="1">
              <a:buFont typeface="Courier New"/>
              <a:buChar char="o"/>
            </a:pPr>
            <a:r>
              <a:rPr lang="pt-BR">
                <a:solidFill>
                  <a:schemeClr val="tx1"/>
                </a:solidFill>
              </a:rPr>
              <a:t>Mais lento devido à necessidade de confirmação e controle de erros.</a:t>
            </a:r>
          </a:p>
          <a:p>
            <a:pPr marL="742950" lvl="1">
              <a:buFont typeface="Courier New"/>
              <a:buChar char="o"/>
            </a:pPr>
            <a:endParaRPr lang="pt-BR">
              <a:solidFill>
                <a:schemeClr val="tx1"/>
              </a:solidFill>
            </a:endParaRPr>
          </a:p>
          <a:p>
            <a:pPr marL="742950" lvl="1">
              <a:buFont typeface="Courier New"/>
              <a:buChar char="o"/>
            </a:pPr>
            <a:r>
              <a:rPr lang="pt-BR">
                <a:solidFill>
                  <a:schemeClr val="tx1"/>
                </a:solidFill>
              </a:rPr>
              <a:t>Maior consumo de recursos, como tempo de processamento e largura de banda.</a:t>
            </a:r>
          </a:p>
          <a:p>
            <a:r>
              <a:rPr lang="pt-BR">
                <a:solidFill>
                  <a:schemeClr val="tx1"/>
                </a:solidFill>
              </a:rPr>
              <a:t> </a:t>
            </a:r>
          </a:p>
        </p:txBody>
      </p:sp>
    </p:spTree>
    <p:extLst>
      <p:ext uri="{BB962C8B-B14F-4D97-AF65-F5344CB8AC3E}">
        <p14:creationId xmlns:p14="http://schemas.microsoft.com/office/powerpoint/2010/main" val="17167060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28ED14-B1D3-C842-5D8B-890F225C6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UDP (</a:t>
            </a:r>
            <a:r>
              <a:rPr lang="pt-BR" err="1"/>
              <a:t>User</a:t>
            </a:r>
            <a:r>
              <a:rPr lang="pt-BR"/>
              <a:t> </a:t>
            </a:r>
            <a:r>
              <a:rPr lang="pt-BR" err="1"/>
              <a:t>Datagram</a:t>
            </a:r>
            <a:r>
              <a:rPr lang="pt-BR"/>
              <a:t> </a:t>
            </a:r>
            <a:r>
              <a:rPr lang="pt-BR" err="1"/>
              <a:t>Protocol</a:t>
            </a:r>
            <a:r>
              <a:rPr lang="pt-BR"/>
              <a:t>)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6F93DBF-54C1-BE01-80DE-F58AB65F6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5249" y="1456253"/>
            <a:ext cx="10515599" cy="4858822"/>
          </a:xfrm>
        </p:spPr>
        <p:txBody>
          <a:bodyPr>
            <a:normAutofit/>
          </a:bodyPr>
          <a:lstStyle/>
          <a:p>
            <a:r>
              <a:rPr lang="pt-BR" b="1"/>
              <a:t>Características:</a:t>
            </a:r>
          </a:p>
          <a:p>
            <a:pPr marL="742950" lvl="1">
              <a:buSzPts val="2400"/>
              <a:buFont typeface="Courier New"/>
              <a:buChar char="o"/>
            </a:pPr>
            <a:r>
              <a:rPr lang="pt-BR" b="1">
                <a:solidFill>
                  <a:srgbClr val="000000"/>
                </a:solidFill>
              </a:rPr>
              <a:t>Não confiável</a:t>
            </a:r>
            <a:r>
              <a:rPr lang="pt-BR">
                <a:solidFill>
                  <a:srgbClr val="000000"/>
                </a:solidFill>
              </a:rPr>
              <a:t>: O UDP não garante a entrega ou a ordem dos pacotes. Pacotes podem ser perdidos ou recebidos fora de ordem.</a:t>
            </a:r>
          </a:p>
          <a:p>
            <a:pPr marL="742950" lvl="1">
              <a:buSzPts val="2400"/>
              <a:buFont typeface="Courier New"/>
              <a:buChar char="o"/>
            </a:pPr>
            <a:r>
              <a:rPr lang="pt-BR" b="1">
                <a:solidFill>
                  <a:srgbClr val="000000"/>
                </a:solidFill>
              </a:rPr>
              <a:t>Não orientado à conexão</a:t>
            </a:r>
            <a:r>
              <a:rPr lang="pt-BR">
                <a:solidFill>
                  <a:srgbClr val="000000"/>
                </a:solidFill>
              </a:rPr>
              <a:t>: Não há estabelecimento de conexão antes do envio dos dados.</a:t>
            </a:r>
          </a:p>
          <a:p>
            <a:pPr marL="742950" lvl="1">
              <a:buSzPts val="2400"/>
              <a:buFont typeface="Courier New"/>
              <a:buChar char="o"/>
            </a:pPr>
            <a:r>
              <a:rPr lang="pt-BR" b="1">
                <a:solidFill>
                  <a:srgbClr val="000000"/>
                </a:solidFill>
              </a:rPr>
              <a:t>Baixa sobrecarga</a:t>
            </a:r>
            <a:r>
              <a:rPr lang="pt-BR">
                <a:solidFill>
                  <a:srgbClr val="000000"/>
                </a:solidFill>
              </a:rPr>
              <a:t>: Como não há mecanismos de confirmação ou controle de congestionamento, o UDP é mais rápido e leve que o TCP.</a:t>
            </a:r>
          </a:p>
          <a:p>
            <a:pPr marL="742950" lvl="1">
              <a:buSzPts val="2400"/>
              <a:buFont typeface="Courier New"/>
              <a:buChar char="o"/>
            </a:pPr>
            <a:r>
              <a:rPr lang="pt-BR" b="1">
                <a:solidFill>
                  <a:srgbClr val="000000"/>
                </a:solidFill>
              </a:rPr>
              <a:t>Uso para transmissões de tempo real</a:t>
            </a:r>
            <a:r>
              <a:rPr lang="pt-BR">
                <a:solidFill>
                  <a:srgbClr val="000000"/>
                </a:solidFill>
              </a:rPr>
              <a:t>: Ideal para aplicações que priorizam velocidade em vez de confiabilidade.</a:t>
            </a:r>
          </a:p>
          <a:p>
            <a:pPr indent="0"/>
            <a:r>
              <a:rPr lang="pt-BR" b="1"/>
              <a:t>Aplicações:</a:t>
            </a:r>
          </a:p>
          <a:p>
            <a:pPr marL="742950" lvl="1">
              <a:buSzPts val="2400"/>
              <a:buFont typeface="Courier New"/>
              <a:buChar char="o"/>
            </a:pPr>
            <a:r>
              <a:rPr lang="pt-BR">
                <a:solidFill>
                  <a:srgbClr val="000000"/>
                </a:solidFill>
              </a:rPr>
              <a:t>Streaming de vídeo e áudio</a:t>
            </a:r>
          </a:p>
          <a:p>
            <a:pPr marL="742950" lvl="1">
              <a:buSzPts val="2400"/>
              <a:buFont typeface="Courier New"/>
              <a:buChar char="o"/>
            </a:pPr>
            <a:r>
              <a:rPr lang="pt-BR">
                <a:solidFill>
                  <a:srgbClr val="000000"/>
                </a:solidFill>
              </a:rPr>
              <a:t>Jogos online</a:t>
            </a:r>
          </a:p>
          <a:p>
            <a:pPr marL="742950" lvl="1">
              <a:buSzPts val="2400"/>
              <a:buFont typeface="Courier New"/>
              <a:buChar char="o"/>
            </a:pPr>
            <a:r>
              <a:rPr lang="pt-BR">
                <a:solidFill>
                  <a:srgbClr val="000000"/>
                </a:solidFill>
              </a:rPr>
              <a:t>DNS (Domain </a:t>
            </a:r>
            <a:r>
              <a:rPr lang="pt-BR" err="1">
                <a:solidFill>
                  <a:srgbClr val="000000"/>
                </a:solidFill>
              </a:rPr>
              <a:t>Name</a:t>
            </a:r>
            <a:r>
              <a:rPr lang="pt-BR">
                <a:solidFill>
                  <a:srgbClr val="000000"/>
                </a:solidFill>
              </a:rPr>
              <a:t> System)</a:t>
            </a:r>
          </a:p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8507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AF5F736-2810-E125-44F1-DE5E2C1F9A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/>
              <a:t>HTTP 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E7325E2E-F4A8-4B7D-4E86-8B3104C12A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0175" y="1707506"/>
            <a:ext cx="5069285" cy="4609275"/>
          </a:xfrm>
        </p:spPr>
        <p:txBody>
          <a:bodyPr/>
          <a:lstStyle/>
          <a:p>
            <a:pPr algn="l">
              <a:buChar char="•"/>
            </a:pPr>
            <a:r>
              <a:rPr lang="pt-BR" i="1"/>
              <a:t>HYPERTEXT TRANSFER PROTOCOL</a:t>
            </a:r>
          </a:p>
          <a:p>
            <a:pPr marL="25400" indent="0" algn="l"/>
            <a:endParaRPr lang="pt-BR" i="1"/>
          </a:p>
          <a:p>
            <a:pPr algn="l">
              <a:buChar char="•"/>
            </a:pPr>
            <a:r>
              <a:rPr lang="pt-BR"/>
              <a:t>PROTOCOLO BASE DA WORLD WIDE WEB(WWW)</a:t>
            </a:r>
          </a:p>
          <a:p>
            <a:pPr marL="25400" indent="0" algn="l"/>
            <a:endParaRPr lang="pt-BR"/>
          </a:p>
          <a:p>
            <a:pPr algn="l">
              <a:buChar char="•"/>
            </a:pPr>
            <a:r>
              <a:rPr lang="pt-BR"/>
              <a:t>TROCA DE INFORMAÇÕES ENTRE CLIENTES E SERVIDORES </a:t>
            </a:r>
          </a:p>
          <a:p>
            <a:pPr marL="25400" indent="0" algn="l"/>
            <a:endParaRPr lang="pt-BR"/>
          </a:p>
          <a:p>
            <a:pPr algn="l">
              <a:buChar char="•"/>
            </a:pPr>
            <a:r>
              <a:rPr lang="pt-BR"/>
              <a:t>INDEPENDENTE DE ESTADO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018D0AC-9F58-35D0-905F-8E395DFE2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5002" y="2491113"/>
            <a:ext cx="4730924" cy="25224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596678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DA6437-FE7D-DCE5-1CE5-EB9499D03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Vantagens e Desvantagens do UDP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B03B7A1-AA91-6231-BEB5-CFFD46234D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/>
              <a:t>Vantagens:</a:t>
            </a:r>
          </a:p>
          <a:p>
            <a:pPr marL="742950" lvl="1">
              <a:buSzPts val="2400"/>
              <a:buFont typeface="Courier New"/>
              <a:buChar char="o"/>
            </a:pPr>
            <a:r>
              <a:rPr lang="pt-BR">
                <a:solidFill>
                  <a:srgbClr val="000000"/>
                </a:solidFill>
              </a:rPr>
              <a:t>Baixa latência, ideal para aplicações em tempo real.</a:t>
            </a:r>
          </a:p>
          <a:p>
            <a:pPr marL="742950" lvl="1">
              <a:buSzPts val="2400"/>
              <a:buFont typeface="Courier New"/>
              <a:buChar char="o"/>
            </a:pPr>
            <a:r>
              <a:rPr lang="pt-BR">
                <a:solidFill>
                  <a:srgbClr val="000000"/>
                </a:solidFill>
              </a:rPr>
              <a:t>Menor uso de recursos, pois não há necessidade de confirmação de pacotes ou retransmissão.</a:t>
            </a:r>
          </a:p>
          <a:p>
            <a:pPr indent="0"/>
            <a:r>
              <a:rPr lang="pt-BR" b="1"/>
              <a:t>Desvantagens</a:t>
            </a:r>
            <a:r>
              <a:rPr lang="pt-BR"/>
              <a:t>:</a:t>
            </a:r>
          </a:p>
          <a:p>
            <a:pPr marL="742950" lvl="1">
              <a:buSzPts val="2400"/>
              <a:buFont typeface="Courier New"/>
              <a:buChar char="o"/>
            </a:pPr>
            <a:r>
              <a:rPr lang="pt-BR">
                <a:solidFill>
                  <a:srgbClr val="000000"/>
                </a:solidFill>
              </a:rPr>
              <a:t>Não garante a entrega dos pacotes.</a:t>
            </a:r>
          </a:p>
          <a:p>
            <a:pPr marL="742950" lvl="1">
              <a:buSzPts val="2400"/>
              <a:buFont typeface="Courier New"/>
              <a:buChar char="o"/>
            </a:pPr>
            <a:r>
              <a:rPr lang="pt-BR">
                <a:solidFill>
                  <a:srgbClr val="000000"/>
                </a:solidFill>
              </a:rPr>
              <a:t>Não corrige erros ou falhas de comunicação.</a:t>
            </a:r>
          </a:p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60419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&#10;&#10;Descrição gerada automaticamente">
            <a:extLst>
              <a:ext uri="{FF2B5EF4-FFF2-40B4-BE49-F238E27FC236}">
                <a16:creationId xmlns:a16="http://schemas.microsoft.com/office/drawing/2014/main" id="{A943A2F3-6233-4895-3E90-735DAC512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649" y="-215160"/>
            <a:ext cx="7681783" cy="3645244"/>
          </a:xfrm>
          <a:prstGeom prst="rect">
            <a:avLst/>
          </a:prstGeom>
        </p:spPr>
      </p:pic>
      <p:pic>
        <p:nvPicPr>
          <p:cNvPr id="7" name="Imagem 6" descr="Diagrama&#10;&#10;Descrição gerada automaticamente">
            <a:extLst>
              <a:ext uri="{FF2B5EF4-FFF2-40B4-BE49-F238E27FC236}">
                <a16:creationId xmlns:a16="http://schemas.microsoft.com/office/drawing/2014/main" id="{D2101102-ED4A-1A38-A811-5D4021F97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4003" y="2943943"/>
            <a:ext cx="7681783" cy="391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3154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5303A4-78EB-B46B-4F44-D90CBCBAC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Resumindo...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C6213046-9D05-12E4-4889-BB20F7F795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602" t="-231" r="13936" b="-231"/>
          <a:stretch/>
        </p:blipFill>
        <p:spPr>
          <a:xfrm>
            <a:off x="1475853" y="2086627"/>
            <a:ext cx="4531762" cy="4541552"/>
          </a:xfrm>
          <a:prstGeom prst="rect">
            <a:avLst/>
          </a:prstGeom>
        </p:spPr>
      </p:pic>
      <p:pic>
        <p:nvPicPr>
          <p:cNvPr id="22" name="Imagem 21" descr="Moto vermelha estacionada na rua&#10;&#10;Descrição gerada automaticamente">
            <a:extLst>
              <a:ext uri="{FF2B5EF4-FFF2-40B4-BE49-F238E27FC236}">
                <a16:creationId xmlns:a16="http://schemas.microsoft.com/office/drawing/2014/main" id="{88D7FCB1-7C48-646A-9DF7-D65ED6F92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1779" y="2086627"/>
            <a:ext cx="4532334" cy="4542772"/>
          </a:xfrm>
          <a:prstGeom prst="rect">
            <a:avLst/>
          </a:prstGeom>
        </p:spPr>
      </p:pic>
      <p:sp>
        <p:nvSpPr>
          <p:cNvPr id="24" name="Título 1">
            <a:extLst>
              <a:ext uri="{FF2B5EF4-FFF2-40B4-BE49-F238E27FC236}">
                <a16:creationId xmlns:a16="http://schemas.microsoft.com/office/drawing/2014/main" id="{EAB65AAE-79B8-D450-FA3E-1570C414B21A}"/>
              </a:ext>
            </a:extLst>
          </p:cNvPr>
          <p:cNvSpPr txBox="1">
            <a:spLocks/>
          </p:cNvSpPr>
          <p:nvPr/>
        </p:nvSpPr>
        <p:spPr>
          <a:xfrm>
            <a:off x="3052088" y="1396326"/>
            <a:ext cx="3250503" cy="1385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Inter"/>
              <a:buNone/>
              <a:defRPr sz="4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/>
              <a:t>TCP</a:t>
            </a:r>
          </a:p>
        </p:txBody>
      </p:sp>
      <p:sp>
        <p:nvSpPr>
          <p:cNvPr id="25" name="Título 1">
            <a:extLst>
              <a:ext uri="{FF2B5EF4-FFF2-40B4-BE49-F238E27FC236}">
                <a16:creationId xmlns:a16="http://schemas.microsoft.com/office/drawing/2014/main" id="{DDE287B8-34CF-3828-C305-080A9FBAC991}"/>
              </a:ext>
            </a:extLst>
          </p:cNvPr>
          <p:cNvSpPr txBox="1">
            <a:spLocks/>
          </p:cNvSpPr>
          <p:nvPr/>
        </p:nvSpPr>
        <p:spPr>
          <a:xfrm>
            <a:off x="8615731" y="1396325"/>
            <a:ext cx="3250503" cy="1385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Inter"/>
              <a:buNone/>
              <a:defRPr sz="4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/>
              <a:t>UDP</a:t>
            </a:r>
          </a:p>
        </p:txBody>
      </p:sp>
    </p:spTree>
    <p:extLst>
      <p:ext uri="{BB962C8B-B14F-4D97-AF65-F5344CB8AC3E}">
        <p14:creationId xmlns:p14="http://schemas.microsoft.com/office/powerpoint/2010/main" val="41817728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F7E2570-99EE-958B-1947-94E034D42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/>
              <a:t>SSH – </a:t>
            </a:r>
            <a:r>
              <a:rPr lang="pt-BR" err="1"/>
              <a:t>Secure</a:t>
            </a:r>
            <a:r>
              <a:rPr lang="pt-BR"/>
              <a:t> Shell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B119FBB-CF07-E442-9F2E-236ACD0DC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5249" y="1859696"/>
            <a:ext cx="10515599" cy="4455379"/>
          </a:xfrm>
        </p:spPr>
        <p:txBody>
          <a:bodyPr/>
          <a:lstStyle/>
          <a:p>
            <a:pPr marL="571500" indent="-342900">
              <a:buChar char="•"/>
            </a:pPr>
            <a:r>
              <a:rPr lang="pt-BR"/>
              <a:t>Prover segurança e privacidade para as conexões entre cliente e servidor</a:t>
            </a:r>
          </a:p>
          <a:p>
            <a:pPr marL="571500" indent="-342900">
              <a:buChar char="•"/>
            </a:pPr>
            <a:r>
              <a:rPr lang="pt-BR"/>
              <a:t>Implementado a nível de servidor</a:t>
            </a:r>
          </a:p>
          <a:p>
            <a:pPr marL="571500" indent="-342900">
              <a:buChar char="•"/>
            </a:pPr>
            <a:r>
              <a:rPr lang="pt-BR"/>
              <a:t>Gerenciamento de arquivos e processos de maneira segura</a:t>
            </a:r>
          </a:p>
          <a:p>
            <a:pPr marL="571500" indent="-342900">
              <a:buChar char="•"/>
            </a:pPr>
            <a:r>
              <a:rPr lang="pt-BR"/>
              <a:t>Criptografa a transmissão atual</a:t>
            </a:r>
          </a:p>
          <a:p>
            <a:endParaRPr lang="pt-BR"/>
          </a:p>
        </p:txBody>
      </p:sp>
      <p:pic>
        <p:nvPicPr>
          <p:cNvPr id="4" name="Imagem 3" descr="Diagrama, Esquemático&#10;&#10;Descrição gerada automaticamente">
            <a:extLst>
              <a:ext uri="{FF2B5EF4-FFF2-40B4-BE49-F238E27FC236}">
                <a16:creationId xmlns:a16="http://schemas.microsoft.com/office/drawing/2014/main" id="{C27E1FB4-650A-3AD6-5217-B11552533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9758" y="3971925"/>
            <a:ext cx="5687483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441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AF5F736-2810-E125-44F1-DE5E2C1F9A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/>
              <a:t>Criptografia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E7325E2E-F4A8-4B7D-4E86-8B3104C12A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0175" y="1716617"/>
            <a:ext cx="10458450" cy="4040186"/>
          </a:xfrm>
        </p:spPr>
        <p:txBody>
          <a:bodyPr/>
          <a:lstStyle/>
          <a:p>
            <a:pPr algn="just"/>
            <a:r>
              <a:rPr lang="pt-BR" b="1"/>
              <a:t>Simétrica:</a:t>
            </a:r>
            <a:r>
              <a:rPr lang="pt-BR"/>
              <a:t> </a:t>
            </a:r>
            <a:r>
              <a:rPr lang="pt-BR" sz="2200"/>
              <a:t>Chave pública única para cliente e servidor que é usada para descriptografar e criptografar por ambos os lados</a:t>
            </a:r>
            <a:endParaRPr lang="pt-BR"/>
          </a:p>
          <a:p>
            <a:pPr algn="just"/>
            <a:endParaRPr lang="pt-BR" b="1"/>
          </a:p>
          <a:p>
            <a:pPr algn="just"/>
            <a:r>
              <a:rPr lang="pt-BR" b="1"/>
              <a:t>Assimétrica:</a:t>
            </a:r>
            <a:r>
              <a:rPr lang="pt-BR"/>
              <a:t> </a:t>
            </a:r>
            <a:r>
              <a:rPr lang="pt-BR" sz="2200"/>
              <a:t>Cliente e servidor compartilham suas chaves públicas a fim de permitir criptografia e descriptografia das informações compartilhadas</a:t>
            </a:r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7160E90-63AC-BC6E-8EA0-AB9B1B276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8413" y="3883026"/>
            <a:ext cx="5157258" cy="2626783"/>
          </a:xfrm>
          <a:prstGeom prst="rect">
            <a:avLst/>
          </a:prstGeom>
        </p:spPr>
      </p:pic>
      <p:pic>
        <p:nvPicPr>
          <p:cNvPr id="8" name="Imagem 7" descr="Linha do tempo&#10;&#10;Descrição gerada automaticamente">
            <a:extLst>
              <a:ext uri="{FF2B5EF4-FFF2-40B4-BE49-F238E27FC236}">
                <a16:creationId xmlns:a16="http://schemas.microsoft.com/office/drawing/2014/main" id="{7BC4BC5C-C982-9FCE-D6ED-57BB374918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3008" y="3879850"/>
            <a:ext cx="5147734" cy="263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1537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AF5F736-2810-E125-44F1-DE5E2C1F9A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/>
              <a:t>Autenticação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E7325E2E-F4A8-4B7D-4E86-8B3104C12A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0175" y="1621367"/>
            <a:ext cx="10458450" cy="4040186"/>
          </a:xfrm>
        </p:spPr>
        <p:txBody>
          <a:bodyPr/>
          <a:lstStyle/>
          <a:p>
            <a:pPr marL="368300" indent="-342900" algn="just">
              <a:buChar char="•"/>
            </a:pPr>
            <a:r>
              <a:rPr lang="pt-BR"/>
              <a:t>Pode ser feita via usuário e senha, como:</a:t>
            </a:r>
          </a:p>
          <a:p>
            <a:pPr lvl="1" algn="just">
              <a:buFont typeface="Arial,Sans-Serif"/>
              <a:buChar char="•"/>
            </a:pPr>
            <a:r>
              <a:rPr lang="pt-BR"/>
              <a:t>Usuário: root</a:t>
            </a:r>
            <a:endParaRPr lang="en-US"/>
          </a:p>
          <a:p>
            <a:pPr lvl="1" algn="just">
              <a:buFont typeface="Arial,Sans-Serif"/>
              <a:buChar char="•"/>
            </a:pPr>
            <a:r>
              <a:rPr lang="pt-BR"/>
              <a:t>Senha: 123456</a:t>
            </a:r>
          </a:p>
          <a:p>
            <a:pPr marL="368300" indent="-342900" algn="just">
              <a:buFont typeface="Arial"/>
              <a:buChar char="•"/>
            </a:pPr>
            <a:r>
              <a:rPr lang="pt-BR"/>
              <a:t>Nesse caso a senha é transportada já criptografada</a:t>
            </a:r>
          </a:p>
          <a:p>
            <a:pPr marL="368300" indent="-342900" algn="just">
              <a:buFont typeface="Arial"/>
              <a:buChar char="•"/>
            </a:pPr>
            <a:r>
              <a:rPr lang="pt-BR"/>
              <a:t>Pode ser feita também por par de chaves SSH, existindo a chave pública do servidor e a chave privada do cliente:</a:t>
            </a:r>
          </a:p>
          <a:p>
            <a:pPr marL="825500" lvl="1" indent="-342900" algn="just">
              <a:buChar char="•"/>
            </a:pPr>
            <a:r>
              <a:rPr lang="pt-BR"/>
              <a:t>~/.</a:t>
            </a:r>
            <a:r>
              <a:rPr lang="pt-BR" err="1"/>
              <a:t>ssh</a:t>
            </a:r>
            <a:r>
              <a:rPr lang="pt-BR"/>
              <a:t>/id_rsa.pub</a:t>
            </a:r>
          </a:p>
          <a:p>
            <a:pPr marL="533400" lvl="1" indent="0" algn="just"/>
            <a:r>
              <a:rPr lang="pt-BR"/>
              <a:t> </a:t>
            </a:r>
            <a:endParaRPr lang="pt-BR" sz="2400"/>
          </a:p>
        </p:txBody>
      </p:sp>
      <p:pic>
        <p:nvPicPr>
          <p:cNvPr id="2" name="Imagem 1" descr="Uma imagem contendo Diagrama&#10;&#10;Descrição gerada automaticamente">
            <a:extLst>
              <a:ext uri="{FF2B5EF4-FFF2-40B4-BE49-F238E27FC236}">
                <a16:creationId xmlns:a16="http://schemas.microsoft.com/office/drawing/2014/main" id="{8C61A651-0E96-F8AC-BC33-68B5DCD33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1354" y="4414762"/>
            <a:ext cx="4795687" cy="244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2553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6"/>
          <p:cNvSpPr txBox="1">
            <a:spLocks noGrp="1"/>
          </p:cNvSpPr>
          <p:nvPr>
            <p:ph type="ctrTitle"/>
          </p:nvPr>
        </p:nvSpPr>
        <p:spPr>
          <a:xfrm>
            <a:off x="1400175" y="550864"/>
            <a:ext cx="10458600" cy="14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pt-BR"/>
              <a:t>Etapas</a:t>
            </a:r>
          </a:p>
        </p:txBody>
      </p:sp>
      <p:sp>
        <p:nvSpPr>
          <p:cNvPr id="126" name="Google Shape;126;p26"/>
          <p:cNvSpPr txBox="1">
            <a:spLocks noGrp="1"/>
          </p:cNvSpPr>
          <p:nvPr>
            <p:ph type="subTitle" idx="1"/>
          </p:nvPr>
        </p:nvSpPr>
        <p:spPr>
          <a:xfrm>
            <a:off x="11182607" y="207491"/>
            <a:ext cx="1005682" cy="343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254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pt-BR"/>
          </a:p>
        </p:txBody>
      </p:sp>
      <p:pic>
        <p:nvPicPr>
          <p:cNvPr id="2" name="Imagem 1" descr="Diagrama, PowerPoint&#10;&#10;Descrição gerada automaticamente">
            <a:extLst>
              <a:ext uri="{FF2B5EF4-FFF2-40B4-BE49-F238E27FC236}">
                <a16:creationId xmlns:a16="http://schemas.microsoft.com/office/drawing/2014/main" id="{16273E56-7A8B-5F2C-6787-C93343180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9893" y="1555750"/>
            <a:ext cx="8091714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3EE33B-9AC5-513B-F17E-32BAEA07A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/>
              <a:t>Vantagens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2B18183-A95F-39BD-C3E4-2987869CB9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400"/>
              <a:t>Simplificação do acesso remoto a servidores</a:t>
            </a:r>
          </a:p>
          <a:p>
            <a:endParaRPr lang="pt-BR" sz="2400"/>
          </a:p>
          <a:p>
            <a:r>
              <a:rPr lang="pt-BR" sz="2400"/>
              <a:t>Redirecionamento de tráfego:</a:t>
            </a:r>
            <a:r>
              <a:rPr lang="pt-BR"/>
              <a:t> </a:t>
            </a:r>
          </a:p>
          <a:p>
            <a:pPr lvl="1">
              <a:buFont typeface="Courier New"/>
              <a:buChar char="o"/>
            </a:pPr>
            <a:r>
              <a:rPr lang="pt-BR" sz="2000"/>
              <a:t>Tunelamento</a:t>
            </a:r>
          </a:p>
          <a:p>
            <a:pPr lvl="1">
              <a:buFont typeface="Courier New"/>
              <a:buChar char="o"/>
            </a:pPr>
            <a:r>
              <a:rPr lang="pt-BR" sz="2000"/>
              <a:t>Encaminhamento de Portas</a:t>
            </a:r>
          </a:p>
          <a:p>
            <a:pPr lvl="1">
              <a:buFont typeface="Courier New"/>
              <a:buChar char="o"/>
            </a:pPr>
            <a:endParaRPr lang="pt-BR" sz="2000"/>
          </a:p>
          <a:p>
            <a:pPr marL="457200" lvl="1">
              <a:spcBef>
                <a:spcPts val="1000"/>
              </a:spcBef>
            </a:pPr>
            <a:r>
              <a:rPr lang="pt-BR"/>
              <a:t>Deployment mais seguro e facilitado</a:t>
            </a:r>
          </a:p>
          <a:p>
            <a:pPr lvl="1"/>
            <a:endParaRPr lang="pt-BR"/>
          </a:p>
          <a:p>
            <a:r>
              <a:rPr lang="pt-BR" sz="2400"/>
              <a:t>Execução de scripts que </a:t>
            </a:r>
            <a:r>
              <a:rPr lang="pt-BR" sz="2400" err="1"/>
              <a:t>axuliam</a:t>
            </a:r>
            <a:r>
              <a:rPr lang="pt-BR" sz="2400"/>
              <a:t> a prática do CI/CD</a:t>
            </a:r>
          </a:p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60175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F7E2570-99EE-958B-1947-94E034D42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618" y="2737435"/>
            <a:ext cx="10908129" cy="1576387"/>
          </a:xfrm>
        </p:spPr>
        <p:txBody>
          <a:bodyPr/>
          <a:lstStyle/>
          <a:p>
            <a:pPr algn="ctr"/>
            <a:r>
              <a:rPr lang="pt-BR" sz="3600"/>
              <a:t>Algumas aplicações do SSH</a:t>
            </a:r>
            <a:endParaRPr lang="pt-BR"/>
          </a:p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83633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72AACD-E7E7-C1C0-5AF7-8A0AF595D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/>
              <a:t>Acessar Servidores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E379D26-558B-5C26-19CE-36437DBB32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Texto&#10;&#10;Descrição gerada automaticamente">
            <a:extLst>
              <a:ext uri="{FF2B5EF4-FFF2-40B4-BE49-F238E27FC236}">
                <a16:creationId xmlns:a16="http://schemas.microsoft.com/office/drawing/2014/main" id="{920E3BC8-0969-A763-6DA0-179F775D8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833" y="5569922"/>
            <a:ext cx="10138834" cy="1179156"/>
          </a:xfrm>
          <a:prstGeom prst="rect">
            <a:avLst/>
          </a:prstGeom>
        </p:spPr>
      </p:pic>
      <p:pic>
        <p:nvPicPr>
          <p:cNvPr id="9" name="Imagem 8" descr="Texto&#10;&#10;Descrição gerada automaticamente">
            <a:extLst>
              <a:ext uri="{FF2B5EF4-FFF2-40B4-BE49-F238E27FC236}">
                <a16:creationId xmlns:a16="http://schemas.microsoft.com/office/drawing/2014/main" id="{9B214CA6-FD2F-6B66-BCE3-447D42F87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833" y="1137270"/>
            <a:ext cx="10138833" cy="442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112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A6EC1A0-3DD1-545B-3F43-96D361EE8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5249" y="1715309"/>
            <a:ext cx="6445169" cy="4599766"/>
          </a:xfrm>
        </p:spPr>
        <p:txBody>
          <a:bodyPr/>
          <a:lstStyle/>
          <a:p>
            <a:pPr marL="571500" indent="-342900">
              <a:buChar char="•"/>
            </a:pPr>
            <a:r>
              <a:rPr lang="pt-BR"/>
              <a:t>HTTP/0.9 -PRIMEIRA VERSÃO (1991 )</a:t>
            </a:r>
          </a:p>
          <a:p>
            <a:pPr marL="571500" indent="-342900">
              <a:buChar char="•"/>
            </a:pPr>
            <a:r>
              <a:rPr lang="pt-BR"/>
              <a:t>HTTP/1.0 -novas funções ( 1996 )</a:t>
            </a:r>
          </a:p>
          <a:p>
            <a:pPr marL="571500" indent="-342900">
              <a:buChar char="•"/>
            </a:pPr>
            <a:r>
              <a:rPr lang="pt-BR"/>
              <a:t>HTTP/1.1 (1997)</a:t>
            </a:r>
          </a:p>
          <a:p>
            <a:pPr marL="571500" indent="-342900">
              <a:buChar char="•"/>
            </a:pPr>
            <a:r>
              <a:rPr lang="pt-BR"/>
              <a:t>HTTP/2 (2015 ) - melhor performance e eficiência </a:t>
            </a:r>
          </a:p>
          <a:p>
            <a:pPr marL="571500" indent="-342900">
              <a:buChar char="•"/>
            </a:pPr>
            <a:r>
              <a:rPr lang="pt-BR"/>
              <a:t>HTTP/3 (atualidade /futuro) - adoção em andamento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4B571D64-BA79-4FD0-C03D-72C22AB46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HISTÓRICO</a:t>
            </a:r>
          </a:p>
        </p:txBody>
      </p:sp>
      <p:pic>
        <p:nvPicPr>
          <p:cNvPr id="2" name="Imagem 1" descr="Uma imagem contendo objeto, relógio, medidor&#10;&#10;Descrição gerada automaticamente">
            <a:extLst>
              <a:ext uri="{FF2B5EF4-FFF2-40B4-BE49-F238E27FC236}">
                <a16:creationId xmlns:a16="http://schemas.microsoft.com/office/drawing/2014/main" id="{AEEFB828-E503-54F9-D604-1445761DE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2626" y="1713369"/>
            <a:ext cx="3810179" cy="2894701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A7BCC7-6B1E-2556-C262-89D0D1DF2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/>
              <a:t>Gerar Chaves Privadas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71B920F-314C-1008-A3AF-3FF4BC4C9F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Texto&#10;&#10;Descrição gerada automaticamente">
            <a:extLst>
              <a:ext uri="{FF2B5EF4-FFF2-40B4-BE49-F238E27FC236}">
                <a16:creationId xmlns:a16="http://schemas.microsoft.com/office/drawing/2014/main" id="{C5E4DB35-C842-C098-123B-9F06772A6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544" y="1802392"/>
            <a:ext cx="12192000" cy="659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137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561793-2766-EE8C-39AC-290A4EF44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/>
              <a:t>Acessar Bancos de Dados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729D180-C0AB-6EA2-2712-6CE575ED5A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Texto&#10;&#10;Descrição gerada automaticamente">
            <a:extLst>
              <a:ext uri="{FF2B5EF4-FFF2-40B4-BE49-F238E27FC236}">
                <a16:creationId xmlns:a16="http://schemas.microsoft.com/office/drawing/2014/main" id="{CBD1CE5E-76A1-341F-93E0-20E6DF391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693" y="1307771"/>
            <a:ext cx="10521460" cy="2034614"/>
          </a:xfrm>
          <a:prstGeom prst="rect">
            <a:avLst/>
          </a:prstGeom>
        </p:spPr>
      </p:pic>
      <p:pic>
        <p:nvPicPr>
          <p:cNvPr id="6" name="Imagem 5" descr="Texto&#10;&#10;Descrição gerada automaticamente">
            <a:extLst>
              <a:ext uri="{FF2B5EF4-FFF2-40B4-BE49-F238E27FC236}">
                <a16:creationId xmlns:a16="http://schemas.microsoft.com/office/drawing/2014/main" id="{E1A83C13-DEC0-4DCE-7DA1-D68367126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692" y="3437526"/>
            <a:ext cx="10521461" cy="321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7319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442AED6-B690-DCE5-4AB8-5169B5E020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AF5F736-2810-E125-44F1-DE5E2C1F9A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/>
              <a:t>ESTRUTURA DE REQUISIÇÃO </a:t>
            </a:r>
            <a:br>
              <a:rPr lang="pt-BR"/>
            </a:br>
            <a:r>
              <a:rPr lang="pt-BR"/>
              <a:t>HTTP </a:t>
            </a:r>
          </a:p>
          <a:p>
            <a:endParaRPr lang="pt-BR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E7325E2E-F4A8-4B7D-4E86-8B3104C12A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" name="Imagem 1" descr="Uma imagem contendo Diagrama&#10;&#10;Descrição gerada automaticamente">
            <a:extLst>
              <a:ext uri="{FF2B5EF4-FFF2-40B4-BE49-F238E27FC236}">
                <a16:creationId xmlns:a16="http://schemas.microsoft.com/office/drawing/2014/main" id="{4A89786C-5F55-554C-522F-EBC9A07FC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1522" y="2263804"/>
            <a:ext cx="7436734" cy="376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485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AF5F736-2810-E125-44F1-DE5E2C1F9A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/>
              <a:t> 1 -  MÉTODOS HTTP </a:t>
            </a:r>
            <a:br>
              <a:rPr lang="pt-BR"/>
            </a:br>
            <a:endParaRPr lang="pt-BR"/>
          </a:p>
          <a:p>
            <a:endParaRPr lang="pt-BR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E7325E2E-F4A8-4B7D-4E86-8B3104C12A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0175" y="1447441"/>
            <a:ext cx="10458450" cy="4859695"/>
          </a:xfrm>
        </p:spPr>
        <p:txBody>
          <a:bodyPr>
            <a:normAutofit lnSpcReduction="10000"/>
          </a:bodyPr>
          <a:lstStyle/>
          <a:p>
            <a:pPr algn="l">
              <a:buChar char="•"/>
            </a:pPr>
            <a:r>
              <a:rPr lang="pt-BR"/>
              <a:t>AÇÃO QUE O CLIENTE/USUÁRIO DESEJA REALIZAR</a:t>
            </a:r>
          </a:p>
          <a:p>
            <a:pPr marL="25400" indent="0" algn="l"/>
            <a:endParaRPr lang="pt-BR"/>
          </a:p>
          <a:p>
            <a:pPr algn="l">
              <a:buChar char="•"/>
            </a:pPr>
            <a:r>
              <a:rPr lang="pt-BR"/>
              <a:t>GET - solicita recurso </a:t>
            </a:r>
          </a:p>
          <a:p>
            <a:pPr algn="l">
              <a:buChar char="•"/>
            </a:pPr>
            <a:r>
              <a:rPr lang="pt-BR"/>
              <a:t>POST - envia dados </a:t>
            </a:r>
          </a:p>
          <a:p>
            <a:pPr algn="l">
              <a:buChar char="•"/>
            </a:pPr>
            <a:r>
              <a:rPr lang="pt-BR"/>
              <a:t>PUT - substitui recurso </a:t>
            </a:r>
          </a:p>
          <a:p>
            <a:pPr algn="l">
              <a:buChar char="•"/>
            </a:pPr>
            <a:r>
              <a:rPr lang="pt-BR"/>
              <a:t>DELETE - remove um recurso </a:t>
            </a:r>
          </a:p>
          <a:p>
            <a:pPr algn="l">
              <a:buChar char="•"/>
            </a:pPr>
            <a:r>
              <a:rPr lang="pt-BR"/>
              <a:t>HEAD - apenas cabeçalhos são retornados  </a:t>
            </a:r>
          </a:p>
          <a:p>
            <a:pPr algn="l">
              <a:buChar char="•"/>
            </a:pPr>
            <a:r>
              <a:rPr lang="pt-BR"/>
              <a:t>OPTIONS - solicita metodos suportados por um servidor</a:t>
            </a:r>
          </a:p>
          <a:p>
            <a:pPr algn="l">
              <a:buChar char="•"/>
            </a:pPr>
            <a:r>
              <a:rPr lang="pt-BR"/>
              <a:t>PATCH  - muda parciamente um recurso no servidor </a:t>
            </a:r>
          </a:p>
          <a:p>
            <a:pPr algn="l">
              <a:buChar char="•"/>
            </a:pPr>
            <a:endParaRPr lang="pt-BR"/>
          </a:p>
          <a:p>
            <a:pPr marL="25400" indent="0" algn="l"/>
            <a:r>
              <a:rPr lang="pt-BR"/>
              <a:t>Recurso*</a:t>
            </a:r>
          </a:p>
        </p:txBody>
      </p:sp>
    </p:spTree>
    <p:extLst>
      <p:ext uri="{BB962C8B-B14F-4D97-AF65-F5344CB8AC3E}">
        <p14:creationId xmlns:p14="http://schemas.microsoft.com/office/powerpoint/2010/main" val="84989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BD1B2B1-7ABA-A894-928A-37DF70A9BC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78108"/>
            <a:ext cx="10515600" cy="6349789"/>
          </a:xfrm>
        </p:spPr>
        <p:txBody>
          <a:bodyPr/>
          <a:lstStyle/>
          <a:p>
            <a:pPr marL="114300" indent="0">
              <a:buNone/>
            </a:pPr>
            <a:r>
              <a:rPr lang="pt-BR"/>
              <a:t>2- URI ( Uniform Resource Identifier )</a:t>
            </a:r>
          </a:p>
          <a:p>
            <a:pPr>
              <a:buNone/>
            </a:pPr>
            <a:r>
              <a:rPr lang="pt-BR"/>
              <a:t>           GET /pagina.html HTTP/1.1</a:t>
            </a:r>
          </a:p>
          <a:p>
            <a:pPr>
              <a:buNone/>
            </a:pPr>
            <a:endParaRPr lang="pt-BR"/>
          </a:p>
          <a:p>
            <a:pPr>
              <a:buNone/>
            </a:pPr>
            <a:r>
              <a:rPr lang="pt-BR"/>
              <a:t>3-Versão do Protocolo </a:t>
            </a:r>
          </a:p>
          <a:p>
            <a:pPr>
              <a:buNone/>
            </a:pPr>
            <a:endParaRPr lang="pt-BR"/>
          </a:p>
          <a:p>
            <a:pPr>
              <a:buNone/>
            </a:pPr>
            <a:r>
              <a:rPr lang="pt-BR"/>
              <a:t>4-Cabeçalhos da requisição - Fornecem informações  adicionais sobre a requisão</a:t>
            </a:r>
          </a:p>
          <a:p>
            <a:pPr>
              <a:buNone/>
            </a:pPr>
            <a:endParaRPr lang="pt-BR"/>
          </a:p>
          <a:p>
            <a:pPr>
              <a:buNone/>
            </a:pPr>
            <a:r>
              <a:rPr lang="pt-BR"/>
              <a:t>-Cabeçalhos mais comuns : HOST , USER-AGENT , ACCEPT , CONTENT-TYPE</a:t>
            </a:r>
          </a:p>
          <a:p>
            <a:pPr>
              <a:buNone/>
            </a:pPr>
            <a:endParaRPr lang="pt-BR"/>
          </a:p>
          <a:p>
            <a:pPr marL="114300" indent="0">
              <a:buNone/>
            </a:pPr>
            <a:endParaRPr lang="pt-BR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A4B13FB5-863A-08A9-472A-64AB7CB9E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pt-BR"/>
          </a:p>
          <a:p>
            <a:endParaRPr lang="pt-B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F7E2570-99EE-958B-1947-94E034D42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B119FBB-CF07-E442-9F2E-236ACD0DC9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C67DA9B-1A32-156F-E825-0430C11DC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6677" y="1085602"/>
            <a:ext cx="8854632" cy="491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292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8F35AA4C-2FE4-38CF-D1D1-062DC7DA5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336" y="2899673"/>
            <a:ext cx="8919712" cy="1325563"/>
          </a:xfrm>
        </p:spPr>
        <p:txBody>
          <a:bodyPr/>
          <a:lstStyle/>
          <a:p>
            <a:r>
              <a:rPr lang="pt-BR"/>
              <a:t>ESTRUTURA DE RESPOSTA HTTP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ide Final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42</Slides>
  <Notes>29</Notes>
  <HiddenSlides>0</HiddenSlide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42</vt:i4>
      </vt:variant>
    </vt:vector>
  </HeadingPairs>
  <TitlesOfParts>
    <vt:vector size="45" baseType="lpstr">
      <vt:lpstr>Tema do Office</vt:lpstr>
      <vt:lpstr>Personalizar design</vt:lpstr>
      <vt:lpstr>Slide Final</vt:lpstr>
      <vt:lpstr>PROTOCOLOS DE TRANSMISSÃO</vt:lpstr>
      <vt:lpstr>PROTOCOLOS ABORDADOS  </vt:lpstr>
      <vt:lpstr>HTTP </vt:lpstr>
      <vt:lpstr>HISTÓRICO</vt:lpstr>
      <vt:lpstr>ESTRUTURA DE REQUISIÇÃO  HTTP  </vt:lpstr>
      <vt:lpstr> 1 -  MÉTODOS HTTP   </vt:lpstr>
      <vt:lpstr> </vt:lpstr>
      <vt:lpstr>Apresentação do PowerPoint</vt:lpstr>
      <vt:lpstr>ESTRUTURA DE RESPOSTA HTTP</vt:lpstr>
      <vt:lpstr>Apresentação do PowerPoint</vt:lpstr>
      <vt:lpstr>Apresentação do PowerPoint</vt:lpstr>
      <vt:lpstr>HTTP – VANTAGENS E DESVANTAGENS </vt:lpstr>
      <vt:lpstr>HTTPS </vt:lpstr>
      <vt:lpstr> </vt:lpstr>
      <vt:lpstr>HISTÓRICO</vt:lpstr>
      <vt:lpstr>Aplicações</vt:lpstr>
      <vt:lpstr>WebSocket</vt:lpstr>
      <vt:lpstr>Como funcionam os WebSockets?</vt:lpstr>
      <vt:lpstr>Como funcionam os WebSockets?</vt:lpstr>
      <vt:lpstr>Vantagens do WebSocket </vt:lpstr>
      <vt:lpstr>Desvantagens do WebSocket </vt:lpstr>
      <vt:lpstr>Apresentação de  uma aplicação usando WebSocket  Servidor </vt:lpstr>
      <vt:lpstr>Apresentação de  uma aplicação usando WebSocket  Cliente </vt:lpstr>
      <vt:lpstr>Apresentação do PowerPoint</vt:lpstr>
      <vt:lpstr>TCP e UDP</vt:lpstr>
      <vt:lpstr>TCP - (Transmission Control Protocol) </vt:lpstr>
      <vt:lpstr>Funcionamento do TCP</vt:lpstr>
      <vt:lpstr>Vantagens e Desvantagens do TCP</vt:lpstr>
      <vt:lpstr>UDP (User Datagram Protocol)</vt:lpstr>
      <vt:lpstr>Vantagens e Desvantagens do UDP</vt:lpstr>
      <vt:lpstr>Apresentação do PowerPoint</vt:lpstr>
      <vt:lpstr>Resumindo...</vt:lpstr>
      <vt:lpstr>SSH – Secure Shell</vt:lpstr>
      <vt:lpstr>Criptografia</vt:lpstr>
      <vt:lpstr>Autenticação</vt:lpstr>
      <vt:lpstr>Etapas</vt:lpstr>
      <vt:lpstr>Vantagens</vt:lpstr>
      <vt:lpstr>Algumas aplicações do SSH </vt:lpstr>
      <vt:lpstr>Acessar Servidores</vt:lpstr>
      <vt:lpstr>Gerar Chaves Privadas</vt:lpstr>
      <vt:lpstr>Acessar Bancos de Dados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PROTOCOLOS DE TRANSMISSÃO</dc:title>
  <cp:revision>2</cp:revision>
  <dcterms:modified xsi:type="dcterms:W3CDTF">2024-09-17T02:36:02Z</dcterms:modified>
</cp:coreProperties>
</file>